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56" r:id="rId2"/>
    <p:sldId id="259" r:id="rId3"/>
    <p:sldId id="257" r:id="rId4"/>
    <p:sldId id="328" r:id="rId5"/>
    <p:sldId id="330" r:id="rId6"/>
    <p:sldId id="331" r:id="rId7"/>
    <p:sldId id="332" r:id="rId8"/>
    <p:sldId id="392" r:id="rId9"/>
    <p:sldId id="338" r:id="rId10"/>
    <p:sldId id="387" r:id="rId11"/>
    <p:sldId id="388" r:id="rId12"/>
    <p:sldId id="345" r:id="rId13"/>
    <p:sldId id="394" r:id="rId14"/>
    <p:sldId id="390" r:id="rId15"/>
    <p:sldId id="348" r:id="rId16"/>
    <p:sldId id="349" r:id="rId17"/>
    <p:sldId id="350" r:id="rId18"/>
    <p:sldId id="351" r:id="rId19"/>
    <p:sldId id="359" r:id="rId20"/>
    <p:sldId id="361" r:id="rId21"/>
    <p:sldId id="366" r:id="rId22"/>
    <p:sldId id="372" r:id="rId23"/>
    <p:sldId id="389" r:id="rId24"/>
    <p:sldId id="373" r:id="rId25"/>
    <p:sldId id="375" r:id="rId26"/>
    <p:sldId id="383" r:id="rId27"/>
    <p:sldId id="384" r:id="rId28"/>
    <p:sldId id="39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F05D0-8B22-4A83-A854-408340C0FD5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33E9F-04A7-4C4E-8794-490B275743AF}">
      <dgm:prSet phldrT="[Text]"/>
      <dgm:spPr/>
      <dgm:t>
        <a:bodyPr/>
        <a:lstStyle/>
        <a:p>
          <a:r>
            <a:rPr lang="en-GB" dirty="0"/>
            <a:t>Forming</a:t>
          </a:r>
          <a:endParaRPr lang="en-US" dirty="0"/>
        </a:p>
      </dgm:t>
    </dgm:pt>
    <dgm:pt modelId="{3A6EBA37-F260-40B2-8A42-FB1D69F2974B}" type="parTrans" cxnId="{2D83F6F5-71EF-4630-A97B-A36F98DFF5BB}">
      <dgm:prSet/>
      <dgm:spPr/>
      <dgm:t>
        <a:bodyPr/>
        <a:lstStyle/>
        <a:p>
          <a:endParaRPr lang="en-US"/>
        </a:p>
      </dgm:t>
    </dgm:pt>
    <dgm:pt modelId="{77A71EA4-EFE2-417D-B84C-94C850FA5E04}" type="sibTrans" cxnId="{2D83F6F5-71EF-4630-A97B-A36F98DFF5BB}">
      <dgm:prSet/>
      <dgm:spPr/>
      <dgm:t>
        <a:bodyPr/>
        <a:lstStyle/>
        <a:p>
          <a:endParaRPr lang="en-US"/>
        </a:p>
      </dgm:t>
    </dgm:pt>
    <dgm:pt modelId="{7914A85E-14E3-4738-B57B-330A1A5D889E}">
      <dgm:prSet phldrT="[Text]"/>
      <dgm:spPr/>
      <dgm:t>
        <a:bodyPr/>
        <a:lstStyle/>
        <a:p>
          <a:r>
            <a:rPr lang="en-GB" dirty="0"/>
            <a:t>Storming</a:t>
          </a:r>
          <a:endParaRPr lang="en-US" dirty="0"/>
        </a:p>
      </dgm:t>
    </dgm:pt>
    <dgm:pt modelId="{B5F67035-5DBC-4F94-9FA7-387ACDCAF279}" type="parTrans" cxnId="{0041661E-5903-4B17-839E-BE7DFCC0C820}">
      <dgm:prSet/>
      <dgm:spPr/>
      <dgm:t>
        <a:bodyPr/>
        <a:lstStyle/>
        <a:p>
          <a:endParaRPr lang="en-US"/>
        </a:p>
      </dgm:t>
    </dgm:pt>
    <dgm:pt modelId="{E82E10F8-81F0-4D71-B894-FB2520D25FDE}" type="sibTrans" cxnId="{0041661E-5903-4B17-839E-BE7DFCC0C820}">
      <dgm:prSet/>
      <dgm:spPr/>
      <dgm:t>
        <a:bodyPr/>
        <a:lstStyle/>
        <a:p>
          <a:endParaRPr lang="en-US"/>
        </a:p>
      </dgm:t>
    </dgm:pt>
    <dgm:pt modelId="{E27961A0-E89E-49AC-AEB2-478CA63995DA}">
      <dgm:prSet phldrT="[Text]"/>
      <dgm:spPr/>
      <dgm:t>
        <a:bodyPr/>
        <a:lstStyle/>
        <a:p>
          <a:r>
            <a:rPr lang="en-GB" dirty="0"/>
            <a:t>Norming</a:t>
          </a:r>
          <a:endParaRPr lang="en-US" dirty="0"/>
        </a:p>
      </dgm:t>
    </dgm:pt>
    <dgm:pt modelId="{B8715D11-7C20-4AFD-B163-690E8079711D}" type="parTrans" cxnId="{4B1610EB-DC65-40C7-AA76-DEF76CFF1972}">
      <dgm:prSet/>
      <dgm:spPr/>
      <dgm:t>
        <a:bodyPr/>
        <a:lstStyle/>
        <a:p>
          <a:endParaRPr lang="en-US"/>
        </a:p>
      </dgm:t>
    </dgm:pt>
    <dgm:pt modelId="{44746F56-B68B-4116-B1F2-11ED9FC68915}" type="sibTrans" cxnId="{4B1610EB-DC65-40C7-AA76-DEF76CFF1972}">
      <dgm:prSet/>
      <dgm:spPr/>
      <dgm:t>
        <a:bodyPr/>
        <a:lstStyle/>
        <a:p>
          <a:endParaRPr lang="en-US"/>
        </a:p>
      </dgm:t>
    </dgm:pt>
    <dgm:pt modelId="{16F5981E-07EC-4983-9CE7-22FB601DCAB6}">
      <dgm:prSet phldrT="[Text]"/>
      <dgm:spPr/>
      <dgm:t>
        <a:bodyPr/>
        <a:lstStyle/>
        <a:p>
          <a:r>
            <a:rPr lang="en-GB" dirty="0"/>
            <a:t>Performing</a:t>
          </a:r>
          <a:endParaRPr lang="en-US" dirty="0"/>
        </a:p>
      </dgm:t>
    </dgm:pt>
    <dgm:pt modelId="{73EF89CE-CDBA-458C-BDB4-6DB869770B3B}" type="parTrans" cxnId="{4246E507-446E-4222-9AD8-18DB1A227054}">
      <dgm:prSet/>
      <dgm:spPr/>
      <dgm:t>
        <a:bodyPr/>
        <a:lstStyle/>
        <a:p>
          <a:endParaRPr lang="en-US"/>
        </a:p>
      </dgm:t>
    </dgm:pt>
    <dgm:pt modelId="{A03E8E80-F937-4545-A507-74DEA9835F2D}" type="sibTrans" cxnId="{4246E507-446E-4222-9AD8-18DB1A227054}">
      <dgm:prSet/>
      <dgm:spPr/>
      <dgm:t>
        <a:bodyPr/>
        <a:lstStyle/>
        <a:p>
          <a:endParaRPr lang="en-US"/>
        </a:p>
      </dgm:t>
    </dgm:pt>
    <dgm:pt modelId="{FEBB60F4-7751-447E-BA80-6F4E3EC43B45}">
      <dgm:prSet phldrT="[Text]"/>
      <dgm:spPr/>
      <dgm:t>
        <a:bodyPr/>
        <a:lstStyle/>
        <a:p>
          <a:r>
            <a:rPr lang="en-GB" dirty="0"/>
            <a:t>Adjourning (</a:t>
          </a:r>
          <a:r>
            <a:rPr lang="en-GB" dirty="0" err="1"/>
            <a:t>menangguhkan</a:t>
          </a:r>
          <a:r>
            <a:rPr lang="en-GB" dirty="0"/>
            <a:t>)</a:t>
          </a:r>
          <a:endParaRPr lang="en-US" dirty="0"/>
        </a:p>
      </dgm:t>
    </dgm:pt>
    <dgm:pt modelId="{CEC0A45E-922C-4244-971A-51CA0BCDD486}" type="parTrans" cxnId="{A4CD1719-3716-4CBE-90C8-6E38B7128666}">
      <dgm:prSet/>
      <dgm:spPr/>
      <dgm:t>
        <a:bodyPr/>
        <a:lstStyle/>
        <a:p>
          <a:endParaRPr lang="en-US"/>
        </a:p>
      </dgm:t>
    </dgm:pt>
    <dgm:pt modelId="{BEA982ED-3A24-4F0E-BD45-969E3A8B8D98}" type="sibTrans" cxnId="{A4CD1719-3716-4CBE-90C8-6E38B7128666}">
      <dgm:prSet/>
      <dgm:spPr/>
      <dgm:t>
        <a:bodyPr/>
        <a:lstStyle/>
        <a:p>
          <a:endParaRPr lang="en-US"/>
        </a:p>
      </dgm:t>
    </dgm:pt>
    <dgm:pt modelId="{AEBCD0E8-78B8-4D1A-9495-28ABF7164EAD}">
      <dgm:prSet phldrT="[Text]"/>
      <dgm:spPr/>
      <dgm:t>
        <a:bodyPr/>
        <a:lstStyle/>
        <a:p>
          <a:r>
            <a:rPr lang="en-US" dirty="0" err="1">
              <a:latin typeface="Trebuchet MS" pitchFamily="34" charset="0"/>
            </a:rPr>
            <a:t>Fase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ini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adalah</a:t>
          </a:r>
          <a:r>
            <a:rPr lang="en-US" dirty="0">
              <a:latin typeface="Trebuchet MS" pitchFamily="34" charset="0"/>
            </a:rPr>
            <a:t> di </a:t>
          </a:r>
          <a:r>
            <a:rPr lang="en-US" dirty="0" err="1">
              <a:latin typeface="Trebuchet MS" pitchFamily="34" charset="0"/>
            </a:rPr>
            <a:t>mana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tim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bertemu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dan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belajar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tentang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proyek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dan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peran</a:t>
          </a:r>
          <a:r>
            <a:rPr lang="en-US" dirty="0">
              <a:latin typeface="Trebuchet MS" pitchFamily="34" charset="0"/>
            </a:rPr>
            <a:t> formal </a:t>
          </a:r>
          <a:r>
            <a:rPr lang="en-US" dirty="0" err="1">
              <a:latin typeface="Trebuchet MS" pitchFamily="34" charset="0"/>
            </a:rPr>
            <a:t>mereka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dan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tanggung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jawab</a:t>
          </a:r>
          <a:r>
            <a:rPr lang="en-US" dirty="0">
              <a:latin typeface="Trebuchet MS" pitchFamily="34" charset="0"/>
            </a:rPr>
            <a:t>. </a:t>
          </a:r>
          <a:r>
            <a:rPr lang="en-US" dirty="0" err="1">
              <a:latin typeface="Trebuchet MS" pitchFamily="34" charset="0"/>
            </a:rPr>
            <a:t>Anggota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tim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cenderung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independen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dan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tidak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terbuka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dalam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fase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ini</a:t>
          </a:r>
          <a:endParaRPr lang="en-US" dirty="0"/>
        </a:p>
      </dgm:t>
    </dgm:pt>
    <dgm:pt modelId="{FC126910-691F-4650-B30E-140EDB6EAEFE}" type="parTrans" cxnId="{2EF726C4-324E-481F-8F98-85F0BD31418D}">
      <dgm:prSet/>
      <dgm:spPr/>
      <dgm:t>
        <a:bodyPr/>
        <a:lstStyle/>
        <a:p>
          <a:endParaRPr lang="en-US"/>
        </a:p>
      </dgm:t>
    </dgm:pt>
    <dgm:pt modelId="{6819212D-EE81-4BC3-BB43-4C3B2807398D}" type="sibTrans" cxnId="{2EF726C4-324E-481F-8F98-85F0BD31418D}">
      <dgm:prSet/>
      <dgm:spPr/>
      <dgm:t>
        <a:bodyPr/>
        <a:lstStyle/>
        <a:p>
          <a:endParaRPr lang="en-US"/>
        </a:p>
      </dgm:t>
    </dgm:pt>
    <dgm:pt modelId="{CCF8B063-B138-47BC-9905-97295D513016}">
      <dgm:prSet phldrT="[Text]"/>
      <dgm:spPr/>
      <dgm:t>
        <a:bodyPr/>
        <a:lstStyle/>
        <a:p>
          <a:r>
            <a:rPr lang="en-US">
              <a:latin typeface="Trebuchet MS" pitchFamily="34" charset="0"/>
            </a:rPr>
            <a:t>Selama fase ini, tim mulai mengatasi pekerjaan proyek, keputusan teknis, dan pendekatan manajemen proyek. Jika anggota tim tidak kolaboratif dan terbuka untuk ide-ide yang berbeda dan perspektif, lingkungan dapat menjadi kontraproduktif</a:t>
          </a:r>
          <a:endParaRPr lang="en-US" dirty="0"/>
        </a:p>
      </dgm:t>
    </dgm:pt>
    <dgm:pt modelId="{5AF68287-47AD-4DCA-9DDA-906FE813E260}" type="parTrans" cxnId="{3634D44D-0850-496A-9DD1-F5405A69A2A9}">
      <dgm:prSet/>
      <dgm:spPr/>
      <dgm:t>
        <a:bodyPr/>
        <a:lstStyle/>
        <a:p>
          <a:endParaRPr lang="en-US"/>
        </a:p>
      </dgm:t>
    </dgm:pt>
    <dgm:pt modelId="{BB2C0E3A-315B-4AEA-B85B-1E1D0C433956}" type="sibTrans" cxnId="{3634D44D-0850-496A-9DD1-F5405A69A2A9}">
      <dgm:prSet/>
      <dgm:spPr/>
      <dgm:t>
        <a:bodyPr/>
        <a:lstStyle/>
        <a:p>
          <a:endParaRPr lang="en-US"/>
        </a:p>
      </dgm:t>
    </dgm:pt>
    <dgm:pt modelId="{F1E6A77E-34C3-4E95-A410-870397FD7282}">
      <dgm:prSet phldrT="[Text]"/>
      <dgm:spPr/>
      <dgm:t>
        <a:bodyPr/>
        <a:lstStyle/>
        <a:p>
          <a:r>
            <a:rPr lang="en-US" dirty="0" err="1">
              <a:latin typeface="Trebuchet MS" pitchFamily="34" charset="0"/>
            </a:rPr>
            <a:t>Anggota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tim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mulai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bekerja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sama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dan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menyesuaikan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kebiasaan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kerja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mereka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dan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perilaku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untuk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mendukung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tim</a:t>
          </a:r>
          <a:r>
            <a:rPr lang="en-US" dirty="0">
              <a:latin typeface="Trebuchet MS" pitchFamily="34" charset="0"/>
            </a:rPr>
            <a:t> . </a:t>
          </a:r>
          <a:r>
            <a:rPr lang="en-US" dirty="0" err="1">
              <a:latin typeface="Trebuchet MS" pitchFamily="34" charset="0"/>
            </a:rPr>
            <a:t>Belajar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tim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untuk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saling</a:t>
          </a:r>
          <a:r>
            <a:rPr lang="en-US" dirty="0">
              <a:latin typeface="Trebuchet MS" pitchFamily="34" charset="0"/>
            </a:rPr>
            <a:t> </a:t>
          </a:r>
          <a:r>
            <a:rPr lang="en-US" dirty="0" err="1">
              <a:latin typeface="Trebuchet MS" pitchFamily="34" charset="0"/>
            </a:rPr>
            <a:t>percaya</a:t>
          </a:r>
          <a:endParaRPr lang="en-US" dirty="0"/>
        </a:p>
      </dgm:t>
    </dgm:pt>
    <dgm:pt modelId="{0AECB394-A180-4EE9-8370-0B4975AECFAC}" type="parTrans" cxnId="{445AF2AA-904B-4A95-8310-E7DC5894372D}">
      <dgm:prSet/>
      <dgm:spPr/>
      <dgm:t>
        <a:bodyPr/>
        <a:lstStyle/>
        <a:p>
          <a:endParaRPr lang="en-US"/>
        </a:p>
      </dgm:t>
    </dgm:pt>
    <dgm:pt modelId="{4E76820F-A196-44FF-9249-125072B09AF1}" type="sibTrans" cxnId="{445AF2AA-904B-4A95-8310-E7DC5894372D}">
      <dgm:prSet/>
      <dgm:spPr/>
      <dgm:t>
        <a:bodyPr/>
        <a:lstStyle/>
        <a:p>
          <a:endParaRPr lang="en-US"/>
        </a:p>
      </dgm:t>
    </dgm:pt>
    <dgm:pt modelId="{8982F6C4-3ADE-4842-91ED-7B15D8964411}">
      <dgm:prSet phldrT="[Text]"/>
      <dgm:spPr/>
      <dgm:t>
        <a:bodyPr/>
        <a:lstStyle/>
        <a:p>
          <a:r>
            <a:rPr lang="en-US">
              <a:latin typeface="Trebuchet MS" pitchFamily="34" charset="0"/>
            </a:rPr>
            <a:t>Tim yang mencapai fungsi ini sebagai unit yang terorganisir dengan baik. mereka saling tergantung dan bekerja melalui isu-isu secara efektif</a:t>
          </a:r>
          <a:endParaRPr lang="en-US" dirty="0"/>
        </a:p>
      </dgm:t>
    </dgm:pt>
    <dgm:pt modelId="{AFF51BB0-95A9-4D6C-AD70-720485EAEDE6}" type="parTrans" cxnId="{D96CADE9-C9E2-4308-A232-303959507A51}">
      <dgm:prSet/>
      <dgm:spPr/>
      <dgm:t>
        <a:bodyPr/>
        <a:lstStyle/>
        <a:p>
          <a:endParaRPr lang="en-US"/>
        </a:p>
      </dgm:t>
    </dgm:pt>
    <dgm:pt modelId="{C0F7041F-8224-45FE-9E2A-5FCE16238890}" type="sibTrans" cxnId="{D96CADE9-C9E2-4308-A232-303959507A51}">
      <dgm:prSet/>
      <dgm:spPr/>
      <dgm:t>
        <a:bodyPr/>
        <a:lstStyle/>
        <a:p>
          <a:endParaRPr lang="en-US"/>
        </a:p>
      </dgm:t>
    </dgm:pt>
    <dgm:pt modelId="{E3C7FE6D-9304-4F58-BDD6-CAC627F2D81F}">
      <dgm:prSet phldrT="[Text]"/>
      <dgm:spPr/>
      <dgm:t>
        <a:bodyPr/>
        <a:lstStyle/>
        <a:p>
          <a:r>
            <a:rPr lang="en-US">
              <a:latin typeface="Trebuchet MS" pitchFamily="34" charset="0"/>
            </a:rPr>
            <a:t>tim melengkapi pekerjaan dan bergerak dari proyek tersebut. Hal ini biasanya terjadi ketika staf dilepaskan dari proyek sebagai deliverable atau sebagai bagian dari melaksanakan Tutup Proyek</a:t>
          </a:r>
          <a:endParaRPr lang="en-US" dirty="0"/>
        </a:p>
      </dgm:t>
    </dgm:pt>
    <dgm:pt modelId="{A05584BA-304E-4CD1-A839-1B5541491793}" type="parTrans" cxnId="{82CACE32-2092-4D23-9442-B84C3637F706}">
      <dgm:prSet/>
      <dgm:spPr/>
      <dgm:t>
        <a:bodyPr/>
        <a:lstStyle/>
        <a:p>
          <a:endParaRPr lang="en-US"/>
        </a:p>
      </dgm:t>
    </dgm:pt>
    <dgm:pt modelId="{A3AE2DD6-B02A-4D1F-9B65-C5863D84BC2F}" type="sibTrans" cxnId="{82CACE32-2092-4D23-9442-B84C3637F706}">
      <dgm:prSet/>
      <dgm:spPr/>
      <dgm:t>
        <a:bodyPr/>
        <a:lstStyle/>
        <a:p>
          <a:endParaRPr lang="en-US"/>
        </a:p>
      </dgm:t>
    </dgm:pt>
    <dgm:pt modelId="{0D5AB7DB-9920-43D1-BCFB-9E4DD1F7D157}" type="pres">
      <dgm:prSet presAssocID="{A72F05D0-8B22-4A83-A854-408340C0FD5C}" presName="linear" presStyleCnt="0">
        <dgm:presLayoutVars>
          <dgm:dir/>
          <dgm:animLvl val="lvl"/>
          <dgm:resizeHandles val="exact"/>
        </dgm:presLayoutVars>
      </dgm:prSet>
      <dgm:spPr/>
    </dgm:pt>
    <dgm:pt modelId="{214AD927-4793-4647-9CB9-677FE5313FE3}" type="pres">
      <dgm:prSet presAssocID="{C8633E9F-04A7-4C4E-8794-490B275743AF}" presName="parentLin" presStyleCnt="0"/>
      <dgm:spPr/>
    </dgm:pt>
    <dgm:pt modelId="{4134ABB2-1D7C-40BF-9DC1-92301DAD2271}" type="pres">
      <dgm:prSet presAssocID="{C8633E9F-04A7-4C4E-8794-490B275743AF}" presName="parentLeftMargin" presStyleLbl="node1" presStyleIdx="0" presStyleCnt="5"/>
      <dgm:spPr/>
    </dgm:pt>
    <dgm:pt modelId="{64190764-0324-4E67-948C-0B33E2AB7B3F}" type="pres">
      <dgm:prSet presAssocID="{C8633E9F-04A7-4C4E-8794-490B275743A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84886EF-33CC-4CD5-A8B4-DC0BE6BD6D1D}" type="pres">
      <dgm:prSet presAssocID="{C8633E9F-04A7-4C4E-8794-490B275743AF}" presName="negativeSpace" presStyleCnt="0"/>
      <dgm:spPr/>
    </dgm:pt>
    <dgm:pt modelId="{744F4F53-379C-4149-8851-77F86E435640}" type="pres">
      <dgm:prSet presAssocID="{C8633E9F-04A7-4C4E-8794-490B275743AF}" presName="childText" presStyleLbl="conFgAcc1" presStyleIdx="0" presStyleCnt="5">
        <dgm:presLayoutVars>
          <dgm:bulletEnabled val="1"/>
        </dgm:presLayoutVars>
      </dgm:prSet>
      <dgm:spPr/>
    </dgm:pt>
    <dgm:pt modelId="{BD15127E-D17E-4F46-9F06-7C65880BB281}" type="pres">
      <dgm:prSet presAssocID="{77A71EA4-EFE2-417D-B84C-94C850FA5E04}" presName="spaceBetweenRectangles" presStyleCnt="0"/>
      <dgm:spPr/>
    </dgm:pt>
    <dgm:pt modelId="{D24D9D2D-97A5-446E-90BD-B47600CCA942}" type="pres">
      <dgm:prSet presAssocID="{7914A85E-14E3-4738-B57B-330A1A5D889E}" presName="parentLin" presStyleCnt="0"/>
      <dgm:spPr/>
    </dgm:pt>
    <dgm:pt modelId="{5DD55DCD-03CC-4312-8C7F-110C7E04DC94}" type="pres">
      <dgm:prSet presAssocID="{7914A85E-14E3-4738-B57B-330A1A5D889E}" presName="parentLeftMargin" presStyleLbl="node1" presStyleIdx="0" presStyleCnt="5"/>
      <dgm:spPr/>
    </dgm:pt>
    <dgm:pt modelId="{3D0B590D-6B5D-469E-93E5-4E29AB6DEBF5}" type="pres">
      <dgm:prSet presAssocID="{7914A85E-14E3-4738-B57B-330A1A5D889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3309741-B600-4E6A-8861-CED6C1668616}" type="pres">
      <dgm:prSet presAssocID="{7914A85E-14E3-4738-B57B-330A1A5D889E}" presName="negativeSpace" presStyleCnt="0"/>
      <dgm:spPr/>
    </dgm:pt>
    <dgm:pt modelId="{A1A775B4-4D4D-49AF-A984-209438557F76}" type="pres">
      <dgm:prSet presAssocID="{7914A85E-14E3-4738-B57B-330A1A5D889E}" presName="childText" presStyleLbl="conFgAcc1" presStyleIdx="1" presStyleCnt="5">
        <dgm:presLayoutVars>
          <dgm:bulletEnabled val="1"/>
        </dgm:presLayoutVars>
      </dgm:prSet>
      <dgm:spPr/>
    </dgm:pt>
    <dgm:pt modelId="{2E59B559-10E7-4A09-AAE4-39918ED154C2}" type="pres">
      <dgm:prSet presAssocID="{E82E10F8-81F0-4D71-B894-FB2520D25FDE}" presName="spaceBetweenRectangles" presStyleCnt="0"/>
      <dgm:spPr/>
    </dgm:pt>
    <dgm:pt modelId="{74379DA0-A35B-4309-AA52-8510A2E7D502}" type="pres">
      <dgm:prSet presAssocID="{E27961A0-E89E-49AC-AEB2-478CA63995DA}" presName="parentLin" presStyleCnt="0"/>
      <dgm:spPr/>
    </dgm:pt>
    <dgm:pt modelId="{E497C8DE-271C-452D-BD8D-10DA9881F637}" type="pres">
      <dgm:prSet presAssocID="{E27961A0-E89E-49AC-AEB2-478CA63995DA}" presName="parentLeftMargin" presStyleLbl="node1" presStyleIdx="1" presStyleCnt="5"/>
      <dgm:spPr/>
    </dgm:pt>
    <dgm:pt modelId="{3654E9EB-5BD9-4C11-984B-B6402A76B036}" type="pres">
      <dgm:prSet presAssocID="{E27961A0-E89E-49AC-AEB2-478CA63995D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867688B-88A1-47CC-85FC-5CBB1CBE2FFF}" type="pres">
      <dgm:prSet presAssocID="{E27961A0-E89E-49AC-AEB2-478CA63995DA}" presName="negativeSpace" presStyleCnt="0"/>
      <dgm:spPr/>
    </dgm:pt>
    <dgm:pt modelId="{8A7B1D36-D621-4544-B003-002468708387}" type="pres">
      <dgm:prSet presAssocID="{E27961A0-E89E-49AC-AEB2-478CA63995DA}" presName="childText" presStyleLbl="conFgAcc1" presStyleIdx="2" presStyleCnt="5">
        <dgm:presLayoutVars>
          <dgm:bulletEnabled val="1"/>
        </dgm:presLayoutVars>
      </dgm:prSet>
      <dgm:spPr/>
    </dgm:pt>
    <dgm:pt modelId="{FB0BFBCC-27C4-42C9-B3F1-391DD85CB9A6}" type="pres">
      <dgm:prSet presAssocID="{44746F56-B68B-4116-B1F2-11ED9FC68915}" presName="spaceBetweenRectangles" presStyleCnt="0"/>
      <dgm:spPr/>
    </dgm:pt>
    <dgm:pt modelId="{12BBD7B2-B94C-44B8-B4D3-FC544C31CC26}" type="pres">
      <dgm:prSet presAssocID="{16F5981E-07EC-4983-9CE7-22FB601DCAB6}" presName="parentLin" presStyleCnt="0"/>
      <dgm:spPr/>
    </dgm:pt>
    <dgm:pt modelId="{7792D0E8-CF67-4139-A90B-2AFF323596F9}" type="pres">
      <dgm:prSet presAssocID="{16F5981E-07EC-4983-9CE7-22FB601DCAB6}" presName="parentLeftMargin" presStyleLbl="node1" presStyleIdx="2" presStyleCnt="5"/>
      <dgm:spPr/>
    </dgm:pt>
    <dgm:pt modelId="{84A0914C-F6EF-44A0-8A6D-9A285B3170A5}" type="pres">
      <dgm:prSet presAssocID="{16F5981E-07EC-4983-9CE7-22FB601DCAB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46E5E5-A35A-4A7B-8545-D005B373BA63}" type="pres">
      <dgm:prSet presAssocID="{16F5981E-07EC-4983-9CE7-22FB601DCAB6}" presName="negativeSpace" presStyleCnt="0"/>
      <dgm:spPr/>
    </dgm:pt>
    <dgm:pt modelId="{FC0DDF6E-C495-4BC0-9A4A-C3AEF2BF9006}" type="pres">
      <dgm:prSet presAssocID="{16F5981E-07EC-4983-9CE7-22FB601DCAB6}" presName="childText" presStyleLbl="conFgAcc1" presStyleIdx="3" presStyleCnt="5">
        <dgm:presLayoutVars>
          <dgm:bulletEnabled val="1"/>
        </dgm:presLayoutVars>
      </dgm:prSet>
      <dgm:spPr/>
    </dgm:pt>
    <dgm:pt modelId="{60FE322B-7376-47B5-B737-1990EA37D948}" type="pres">
      <dgm:prSet presAssocID="{A03E8E80-F937-4545-A507-74DEA9835F2D}" presName="spaceBetweenRectangles" presStyleCnt="0"/>
      <dgm:spPr/>
    </dgm:pt>
    <dgm:pt modelId="{0265C65A-0D8B-4AB5-93DE-0D837F18D891}" type="pres">
      <dgm:prSet presAssocID="{FEBB60F4-7751-447E-BA80-6F4E3EC43B45}" presName="parentLin" presStyleCnt="0"/>
      <dgm:spPr/>
    </dgm:pt>
    <dgm:pt modelId="{27876AA0-0E33-443F-814E-E7E36C901B99}" type="pres">
      <dgm:prSet presAssocID="{FEBB60F4-7751-447E-BA80-6F4E3EC43B45}" presName="parentLeftMargin" presStyleLbl="node1" presStyleIdx="3" presStyleCnt="5"/>
      <dgm:spPr/>
    </dgm:pt>
    <dgm:pt modelId="{58870AD0-1DB0-4120-BEF3-ABAC26FC4779}" type="pres">
      <dgm:prSet presAssocID="{FEBB60F4-7751-447E-BA80-6F4E3EC43B4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77DB546-45BD-4BA8-B8E3-8FF7C727422B}" type="pres">
      <dgm:prSet presAssocID="{FEBB60F4-7751-447E-BA80-6F4E3EC43B45}" presName="negativeSpace" presStyleCnt="0"/>
      <dgm:spPr/>
    </dgm:pt>
    <dgm:pt modelId="{D6ADA961-DFD3-4C9C-BD79-A99465CD9F6F}" type="pres">
      <dgm:prSet presAssocID="{FEBB60F4-7751-447E-BA80-6F4E3EC43B4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246E507-446E-4222-9AD8-18DB1A227054}" srcId="{A72F05D0-8B22-4A83-A854-408340C0FD5C}" destId="{16F5981E-07EC-4983-9CE7-22FB601DCAB6}" srcOrd="3" destOrd="0" parTransId="{73EF89CE-CDBA-458C-BDB4-6DB869770B3B}" sibTransId="{A03E8E80-F937-4545-A507-74DEA9835F2D}"/>
    <dgm:cxn modelId="{FAFF9409-0BE1-42AE-A691-2CB07E32FB62}" type="presOf" srcId="{7914A85E-14E3-4738-B57B-330A1A5D889E}" destId="{3D0B590D-6B5D-469E-93E5-4E29AB6DEBF5}" srcOrd="1" destOrd="0" presId="urn:microsoft.com/office/officeart/2005/8/layout/list1"/>
    <dgm:cxn modelId="{B3995D12-8E7A-45F1-9853-25AD099E0A80}" type="presOf" srcId="{8982F6C4-3ADE-4842-91ED-7B15D8964411}" destId="{FC0DDF6E-C495-4BC0-9A4A-C3AEF2BF9006}" srcOrd="0" destOrd="0" presId="urn:microsoft.com/office/officeart/2005/8/layout/list1"/>
    <dgm:cxn modelId="{A4CD1719-3716-4CBE-90C8-6E38B7128666}" srcId="{A72F05D0-8B22-4A83-A854-408340C0FD5C}" destId="{FEBB60F4-7751-447E-BA80-6F4E3EC43B45}" srcOrd="4" destOrd="0" parTransId="{CEC0A45E-922C-4244-971A-51CA0BCDD486}" sibTransId="{BEA982ED-3A24-4F0E-BD45-969E3A8B8D98}"/>
    <dgm:cxn modelId="{0041661E-5903-4B17-839E-BE7DFCC0C820}" srcId="{A72F05D0-8B22-4A83-A854-408340C0FD5C}" destId="{7914A85E-14E3-4738-B57B-330A1A5D889E}" srcOrd="1" destOrd="0" parTransId="{B5F67035-5DBC-4F94-9FA7-387ACDCAF279}" sibTransId="{E82E10F8-81F0-4D71-B894-FB2520D25FDE}"/>
    <dgm:cxn modelId="{6AD90E23-B13A-4485-9A5A-35FEC03256D0}" type="presOf" srcId="{E3C7FE6D-9304-4F58-BDD6-CAC627F2D81F}" destId="{D6ADA961-DFD3-4C9C-BD79-A99465CD9F6F}" srcOrd="0" destOrd="0" presId="urn:microsoft.com/office/officeart/2005/8/layout/list1"/>
    <dgm:cxn modelId="{82CACE32-2092-4D23-9442-B84C3637F706}" srcId="{FEBB60F4-7751-447E-BA80-6F4E3EC43B45}" destId="{E3C7FE6D-9304-4F58-BDD6-CAC627F2D81F}" srcOrd="0" destOrd="0" parTransId="{A05584BA-304E-4CD1-A839-1B5541491793}" sibTransId="{A3AE2DD6-B02A-4D1F-9B65-C5863D84BC2F}"/>
    <dgm:cxn modelId="{509FD733-EABC-413A-AA46-A3BE2624F86B}" type="presOf" srcId="{16F5981E-07EC-4983-9CE7-22FB601DCAB6}" destId="{7792D0E8-CF67-4139-A90B-2AFF323596F9}" srcOrd="0" destOrd="0" presId="urn:microsoft.com/office/officeart/2005/8/layout/list1"/>
    <dgm:cxn modelId="{9C863B5E-35C2-4C9E-8333-EC0C76D9DEA8}" type="presOf" srcId="{7914A85E-14E3-4738-B57B-330A1A5D889E}" destId="{5DD55DCD-03CC-4312-8C7F-110C7E04DC94}" srcOrd="0" destOrd="0" presId="urn:microsoft.com/office/officeart/2005/8/layout/list1"/>
    <dgm:cxn modelId="{4A63B368-3E8D-4900-9B2F-B3E329673920}" type="presOf" srcId="{AEBCD0E8-78B8-4D1A-9495-28ABF7164EAD}" destId="{744F4F53-379C-4149-8851-77F86E435640}" srcOrd="0" destOrd="0" presId="urn:microsoft.com/office/officeart/2005/8/layout/list1"/>
    <dgm:cxn modelId="{3634D44D-0850-496A-9DD1-F5405A69A2A9}" srcId="{7914A85E-14E3-4738-B57B-330A1A5D889E}" destId="{CCF8B063-B138-47BC-9905-97295D513016}" srcOrd="0" destOrd="0" parTransId="{5AF68287-47AD-4DCA-9DDA-906FE813E260}" sibTransId="{BB2C0E3A-315B-4AEA-B85B-1E1D0C433956}"/>
    <dgm:cxn modelId="{844C7C56-B190-4137-9D84-5E310861E78B}" type="presOf" srcId="{C8633E9F-04A7-4C4E-8794-490B275743AF}" destId="{4134ABB2-1D7C-40BF-9DC1-92301DAD2271}" srcOrd="0" destOrd="0" presId="urn:microsoft.com/office/officeart/2005/8/layout/list1"/>
    <dgm:cxn modelId="{7A8DDB92-450F-4AE2-9AC8-E2168BACD53D}" type="presOf" srcId="{A72F05D0-8B22-4A83-A854-408340C0FD5C}" destId="{0D5AB7DB-9920-43D1-BCFB-9E4DD1F7D157}" srcOrd="0" destOrd="0" presId="urn:microsoft.com/office/officeart/2005/8/layout/list1"/>
    <dgm:cxn modelId="{DE9E9F94-D228-4984-B323-20A5E7202D0C}" type="presOf" srcId="{FEBB60F4-7751-447E-BA80-6F4E3EC43B45}" destId="{58870AD0-1DB0-4120-BEF3-ABAC26FC4779}" srcOrd="1" destOrd="0" presId="urn:microsoft.com/office/officeart/2005/8/layout/list1"/>
    <dgm:cxn modelId="{E70DFC9A-115D-4DD7-89B7-76C38465F27F}" type="presOf" srcId="{E27961A0-E89E-49AC-AEB2-478CA63995DA}" destId="{E497C8DE-271C-452D-BD8D-10DA9881F637}" srcOrd="0" destOrd="0" presId="urn:microsoft.com/office/officeart/2005/8/layout/list1"/>
    <dgm:cxn modelId="{A08AECA6-58C8-4FDA-BFAC-E6E5293C85F9}" type="presOf" srcId="{FEBB60F4-7751-447E-BA80-6F4E3EC43B45}" destId="{27876AA0-0E33-443F-814E-E7E36C901B99}" srcOrd="0" destOrd="0" presId="urn:microsoft.com/office/officeart/2005/8/layout/list1"/>
    <dgm:cxn modelId="{445AF2AA-904B-4A95-8310-E7DC5894372D}" srcId="{E27961A0-E89E-49AC-AEB2-478CA63995DA}" destId="{F1E6A77E-34C3-4E95-A410-870397FD7282}" srcOrd="0" destOrd="0" parTransId="{0AECB394-A180-4EE9-8370-0B4975AECFAC}" sibTransId="{4E76820F-A196-44FF-9249-125072B09AF1}"/>
    <dgm:cxn modelId="{AD12E1B6-0DCE-4CC0-977A-3B3C8EDF7855}" type="presOf" srcId="{16F5981E-07EC-4983-9CE7-22FB601DCAB6}" destId="{84A0914C-F6EF-44A0-8A6D-9A285B3170A5}" srcOrd="1" destOrd="0" presId="urn:microsoft.com/office/officeart/2005/8/layout/list1"/>
    <dgm:cxn modelId="{01DFA6B7-EE94-492E-9CFE-90E0B97CFA61}" type="presOf" srcId="{CCF8B063-B138-47BC-9905-97295D513016}" destId="{A1A775B4-4D4D-49AF-A984-209438557F76}" srcOrd="0" destOrd="0" presId="urn:microsoft.com/office/officeart/2005/8/layout/list1"/>
    <dgm:cxn modelId="{2EF726C4-324E-481F-8F98-85F0BD31418D}" srcId="{C8633E9F-04A7-4C4E-8794-490B275743AF}" destId="{AEBCD0E8-78B8-4D1A-9495-28ABF7164EAD}" srcOrd="0" destOrd="0" parTransId="{FC126910-691F-4650-B30E-140EDB6EAEFE}" sibTransId="{6819212D-EE81-4BC3-BB43-4C3B2807398D}"/>
    <dgm:cxn modelId="{2A3E27E6-5489-4855-8CA8-0838633698FC}" type="presOf" srcId="{F1E6A77E-34C3-4E95-A410-870397FD7282}" destId="{8A7B1D36-D621-4544-B003-002468708387}" srcOrd="0" destOrd="0" presId="urn:microsoft.com/office/officeart/2005/8/layout/list1"/>
    <dgm:cxn modelId="{D96CADE9-C9E2-4308-A232-303959507A51}" srcId="{16F5981E-07EC-4983-9CE7-22FB601DCAB6}" destId="{8982F6C4-3ADE-4842-91ED-7B15D8964411}" srcOrd="0" destOrd="0" parTransId="{AFF51BB0-95A9-4D6C-AD70-720485EAEDE6}" sibTransId="{C0F7041F-8224-45FE-9E2A-5FCE16238890}"/>
    <dgm:cxn modelId="{4B1610EB-DC65-40C7-AA76-DEF76CFF1972}" srcId="{A72F05D0-8B22-4A83-A854-408340C0FD5C}" destId="{E27961A0-E89E-49AC-AEB2-478CA63995DA}" srcOrd="2" destOrd="0" parTransId="{B8715D11-7C20-4AFD-B163-690E8079711D}" sibTransId="{44746F56-B68B-4116-B1F2-11ED9FC68915}"/>
    <dgm:cxn modelId="{F881C9EF-6B6B-4C66-B6E5-D334AA89B141}" type="presOf" srcId="{C8633E9F-04A7-4C4E-8794-490B275743AF}" destId="{64190764-0324-4E67-948C-0B33E2AB7B3F}" srcOrd="1" destOrd="0" presId="urn:microsoft.com/office/officeart/2005/8/layout/list1"/>
    <dgm:cxn modelId="{9097DAF5-C0D9-4496-87F4-5A8E1BC40AE9}" type="presOf" srcId="{E27961A0-E89E-49AC-AEB2-478CA63995DA}" destId="{3654E9EB-5BD9-4C11-984B-B6402A76B036}" srcOrd="1" destOrd="0" presId="urn:microsoft.com/office/officeart/2005/8/layout/list1"/>
    <dgm:cxn modelId="{2D83F6F5-71EF-4630-A97B-A36F98DFF5BB}" srcId="{A72F05D0-8B22-4A83-A854-408340C0FD5C}" destId="{C8633E9F-04A7-4C4E-8794-490B275743AF}" srcOrd="0" destOrd="0" parTransId="{3A6EBA37-F260-40B2-8A42-FB1D69F2974B}" sibTransId="{77A71EA4-EFE2-417D-B84C-94C850FA5E04}"/>
    <dgm:cxn modelId="{D47F4FA9-E348-48CA-9F54-5C51E63C24BE}" type="presParOf" srcId="{0D5AB7DB-9920-43D1-BCFB-9E4DD1F7D157}" destId="{214AD927-4793-4647-9CB9-677FE5313FE3}" srcOrd="0" destOrd="0" presId="urn:microsoft.com/office/officeart/2005/8/layout/list1"/>
    <dgm:cxn modelId="{70560555-44EA-42CA-B638-A6ADD170037B}" type="presParOf" srcId="{214AD927-4793-4647-9CB9-677FE5313FE3}" destId="{4134ABB2-1D7C-40BF-9DC1-92301DAD2271}" srcOrd="0" destOrd="0" presId="urn:microsoft.com/office/officeart/2005/8/layout/list1"/>
    <dgm:cxn modelId="{A105C258-01F7-49AB-951A-933D31F50F49}" type="presParOf" srcId="{214AD927-4793-4647-9CB9-677FE5313FE3}" destId="{64190764-0324-4E67-948C-0B33E2AB7B3F}" srcOrd="1" destOrd="0" presId="urn:microsoft.com/office/officeart/2005/8/layout/list1"/>
    <dgm:cxn modelId="{71040380-89DF-4B19-BCF2-81CA55DA56B4}" type="presParOf" srcId="{0D5AB7DB-9920-43D1-BCFB-9E4DD1F7D157}" destId="{D84886EF-33CC-4CD5-A8B4-DC0BE6BD6D1D}" srcOrd="1" destOrd="0" presId="urn:microsoft.com/office/officeart/2005/8/layout/list1"/>
    <dgm:cxn modelId="{72809E01-3E2A-4D48-B81F-E368A62A5BF6}" type="presParOf" srcId="{0D5AB7DB-9920-43D1-BCFB-9E4DD1F7D157}" destId="{744F4F53-379C-4149-8851-77F86E435640}" srcOrd="2" destOrd="0" presId="urn:microsoft.com/office/officeart/2005/8/layout/list1"/>
    <dgm:cxn modelId="{8918FB85-95AA-4818-9ABC-733CCB926DF2}" type="presParOf" srcId="{0D5AB7DB-9920-43D1-BCFB-9E4DD1F7D157}" destId="{BD15127E-D17E-4F46-9F06-7C65880BB281}" srcOrd="3" destOrd="0" presId="urn:microsoft.com/office/officeart/2005/8/layout/list1"/>
    <dgm:cxn modelId="{CE743D1F-731A-4C50-8EC0-689DD046B757}" type="presParOf" srcId="{0D5AB7DB-9920-43D1-BCFB-9E4DD1F7D157}" destId="{D24D9D2D-97A5-446E-90BD-B47600CCA942}" srcOrd="4" destOrd="0" presId="urn:microsoft.com/office/officeart/2005/8/layout/list1"/>
    <dgm:cxn modelId="{989C5866-3707-47B5-B318-60965BA06402}" type="presParOf" srcId="{D24D9D2D-97A5-446E-90BD-B47600CCA942}" destId="{5DD55DCD-03CC-4312-8C7F-110C7E04DC94}" srcOrd="0" destOrd="0" presId="urn:microsoft.com/office/officeart/2005/8/layout/list1"/>
    <dgm:cxn modelId="{46DF0AA5-7BB0-4C1E-A8DF-CFE6AB06C8CC}" type="presParOf" srcId="{D24D9D2D-97A5-446E-90BD-B47600CCA942}" destId="{3D0B590D-6B5D-469E-93E5-4E29AB6DEBF5}" srcOrd="1" destOrd="0" presId="urn:microsoft.com/office/officeart/2005/8/layout/list1"/>
    <dgm:cxn modelId="{82BDC403-7371-4F8C-AF38-A3D262C701AB}" type="presParOf" srcId="{0D5AB7DB-9920-43D1-BCFB-9E4DD1F7D157}" destId="{E3309741-B600-4E6A-8861-CED6C1668616}" srcOrd="5" destOrd="0" presId="urn:microsoft.com/office/officeart/2005/8/layout/list1"/>
    <dgm:cxn modelId="{6E9D9F1F-D8B7-449B-8B94-E75F1CA3EC37}" type="presParOf" srcId="{0D5AB7DB-9920-43D1-BCFB-9E4DD1F7D157}" destId="{A1A775B4-4D4D-49AF-A984-209438557F76}" srcOrd="6" destOrd="0" presId="urn:microsoft.com/office/officeart/2005/8/layout/list1"/>
    <dgm:cxn modelId="{B597D129-E36F-4915-BAEF-738CA11AFD34}" type="presParOf" srcId="{0D5AB7DB-9920-43D1-BCFB-9E4DD1F7D157}" destId="{2E59B559-10E7-4A09-AAE4-39918ED154C2}" srcOrd="7" destOrd="0" presId="urn:microsoft.com/office/officeart/2005/8/layout/list1"/>
    <dgm:cxn modelId="{4EB63894-01E0-4EDE-A10D-66A7F1A16B23}" type="presParOf" srcId="{0D5AB7DB-9920-43D1-BCFB-9E4DD1F7D157}" destId="{74379DA0-A35B-4309-AA52-8510A2E7D502}" srcOrd="8" destOrd="0" presId="urn:microsoft.com/office/officeart/2005/8/layout/list1"/>
    <dgm:cxn modelId="{D395FB3A-F9F9-4AA5-BB7C-B400482CFB3F}" type="presParOf" srcId="{74379DA0-A35B-4309-AA52-8510A2E7D502}" destId="{E497C8DE-271C-452D-BD8D-10DA9881F637}" srcOrd="0" destOrd="0" presId="urn:microsoft.com/office/officeart/2005/8/layout/list1"/>
    <dgm:cxn modelId="{839A711C-ABF9-4FA0-A960-E30B5CD4CA66}" type="presParOf" srcId="{74379DA0-A35B-4309-AA52-8510A2E7D502}" destId="{3654E9EB-5BD9-4C11-984B-B6402A76B036}" srcOrd="1" destOrd="0" presId="urn:microsoft.com/office/officeart/2005/8/layout/list1"/>
    <dgm:cxn modelId="{0A6A0FA4-A128-426C-8F34-685E04B9E0A2}" type="presParOf" srcId="{0D5AB7DB-9920-43D1-BCFB-9E4DD1F7D157}" destId="{5867688B-88A1-47CC-85FC-5CBB1CBE2FFF}" srcOrd="9" destOrd="0" presId="urn:microsoft.com/office/officeart/2005/8/layout/list1"/>
    <dgm:cxn modelId="{E15B81CF-C123-4DA4-95F3-68D5C403A6AF}" type="presParOf" srcId="{0D5AB7DB-9920-43D1-BCFB-9E4DD1F7D157}" destId="{8A7B1D36-D621-4544-B003-002468708387}" srcOrd="10" destOrd="0" presId="urn:microsoft.com/office/officeart/2005/8/layout/list1"/>
    <dgm:cxn modelId="{7D198EDE-B50B-4181-BBCF-8477C4D39C39}" type="presParOf" srcId="{0D5AB7DB-9920-43D1-BCFB-9E4DD1F7D157}" destId="{FB0BFBCC-27C4-42C9-B3F1-391DD85CB9A6}" srcOrd="11" destOrd="0" presId="urn:microsoft.com/office/officeart/2005/8/layout/list1"/>
    <dgm:cxn modelId="{CF672CF6-62FF-4B05-A937-BDFBD3FC3FF3}" type="presParOf" srcId="{0D5AB7DB-9920-43D1-BCFB-9E4DD1F7D157}" destId="{12BBD7B2-B94C-44B8-B4D3-FC544C31CC26}" srcOrd="12" destOrd="0" presId="urn:microsoft.com/office/officeart/2005/8/layout/list1"/>
    <dgm:cxn modelId="{5CCF1B9A-1C27-4CD5-B3B6-5484816605DE}" type="presParOf" srcId="{12BBD7B2-B94C-44B8-B4D3-FC544C31CC26}" destId="{7792D0E8-CF67-4139-A90B-2AFF323596F9}" srcOrd="0" destOrd="0" presId="urn:microsoft.com/office/officeart/2005/8/layout/list1"/>
    <dgm:cxn modelId="{AF744369-E442-4634-921D-B6E5C6395EBC}" type="presParOf" srcId="{12BBD7B2-B94C-44B8-B4D3-FC544C31CC26}" destId="{84A0914C-F6EF-44A0-8A6D-9A285B3170A5}" srcOrd="1" destOrd="0" presId="urn:microsoft.com/office/officeart/2005/8/layout/list1"/>
    <dgm:cxn modelId="{178368C2-59CC-40DC-AE3D-0535699399EB}" type="presParOf" srcId="{0D5AB7DB-9920-43D1-BCFB-9E4DD1F7D157}" destId="{0E46E5E5-A35A-4A7B-8545-D005B373BA63}" srcOrd="13" destOrd="0" presId="urn:microsoft.com/office/officeart/2005/8/layout/list1"/>
    <dgm:cxn modelId="{BFC9399E-D762-4956-975B-05B1EA699A60}" type="presParOf" srcId="{0D5AB7DB-9920-43D1-BCFB-9E4DD1F7D157}" destId="{FC0DDF6E-C495-4BC0-9A4A-C3AEF2BF9006}" srcOrd="14" destOrd="0" presId="urn:microsoft.com/office/officeart/2005/8/layout/list1"/>
    <dgm:cxn modelId="{549B187A-58D3-41A3-97F5-81D2FCAF3ADB}" type="presParOf" srcId="{0D5AB7DB-9920-43D1-BCFB-9E4DD1F7D157}" destId="{60FE322B-7376-47B5-B737-1990EA37D948}" srcOrd="15" destOrd="0" presId="urn:microsoft.com/office/officeart/2005/8/layout/list1"/>
    <dgm:cxn modelId="{6D94719C-2D44-46BA-B14D-5764EBEC2FE5}" type="presParOf" srcId="{0D5AB7DB-9920-43D1-BCFB-9E4DD1F7D157}" destId="{0265C65A-0D8B-4AB5-93DE-0D837F18D891}" srcOrd="16" destOrd="0" presId="urn:microsoft.com/office/officeart/2005/8/layout/list1"/>
    <dgm:cxn modelId="{C86FF4CE-D5C8-4D54-8C6F-4404FA6F73DE}" type="presParOf" srcId="{0265C65A-0D8B-4AB5-93DE-0D837F18D891}" destId="{27876AA0-0E33-443F-814E-E7E36C901B99}" srcOrd="0" destOrd="0" presId="urn:microsoft.com/office/officeart/2005/8/layout/list1"/>
    <dgm:cxn modelId="{88B8111C-F190-42E6-A6D9-A87611D868DF}" type="presParOf" srcId="{0265C65A-0D8B-4AB5-93DE-0D837F18D891}" destId="{58870AD0-1DB0-4120-BEF3-ABAC26FC4779}" srcOrd="1" destOrd="0" presId="urn:microsoft.com/office/officeart/2005/8/layout/list1"/>
    <dgm:cxn modelId="{FC45CDBB-03E2-4910-93AF-5DB590CF2080}" type="presParOf" srcId="{0D5AB7DB-9920-43D1-BCFB-9E4DD1F7D157}" destId="{477DB546-45BD-4BA8-B8E3-8FF7C727422B}" srcOrd="17" destOrd="0" presId="urn:microsoft.com/office/officeart/2005/8/layout/list1"/>
    <dgm:cxn modelId="{6EA259C7-CAC5-4C2F-B09F-B38B8041D0FF}" type="presParOf" srcId="{0D5AB7DB-9920-43D1-BCFB-9E4DD1F7D157}" destId="{D6ADA961-DFD3-4C9C-BD79-A99465CD9F6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F4F53-379C-4149-8851-77F86E435640}">
      <dsp:nvSpPr>
        <dsp:cNvPr id="0" name=""/>
        <dsp:cNvSpPr/>
      </dsp:nvSpPr>
      <dsp:spPr>
        <a:xfrm>
          <a:off x="0" y="173835"/>
          <a:ext cx="6781800" cy="76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343" tIns="229108" rIns="52634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>
              <a:latin typeface="Trebuchet MS" pitchFamily="34" charset="0"/>
            </a:rPr>
            <a:t>Fase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ini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adalah</a:t>
          </a:r>
          <a:r>
            <a:rPr lang="en-US" sz="1100" kern="1200" dirty="0">
              <a:latin typeface="Trebuchet MS" pitchFamily="34" charset="0"/>
            </a:rPr>
            <a:t> di </a:t>
          </a:r>
          <a:r>
            <a:rPr lang="en-US" sz="1100" kern="1200" dirty="0" err="1">
              <a:latin typeface="Trebuchet MS" pitchFamily="34" charset="0"/>
            </a:rPr>
            <a:t>mana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tim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bertemu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dan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belajar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tentang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proyek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dan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peran</a:t>
          </a:r>
          <a:r>
            <a:rPr lang="en-US" sz="1100" kern="1200" dirty="0">
              <a:latin typeface="Trebuchet MS" pitchFamily="34" charset="0"/>
            </a:rPr>
            <a:t> formal </a:t>
          </a:r>
          <a:r>
            <a:rPr lang="en-US" sz="1100" kern="1200" dirty="0" err="1">
              <a:latin typeface="Trebuchet MS" pitchFamily="34" charset="0"/>
            </a:rPr>
            <a:t>mereka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dan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tanggung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jawab</a:t>
          </a:r>
          <a:r>
            <a:rPr lang="en-US" sz="1100" kern="1200" dirty="0">
              <a:latin typeface="Trebuchet MS" pitchFamily="34" charset="0"/>
            </a:rPr>
            <a:t>. </a:t>
          </a:r>
          <a:r>
            <a:rPr lang="en-US" sz="1100" kern="1200" dirty="0" err="1">
              <a:latin typeface="Trebuchet MS" pitchFamily="34" charset="0"/>
            </a:rPr>
            <a:t>Anggota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tim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cenderung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independen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dan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tidak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terbuka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dalam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fase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ini</a:t>
          </a:r>
          <a:endParaRPr lang="en-US" sz="1100" kern="1200" dirty="0"/>
        </a:p>
      </dsp:txBody>
      <dsp:txXfrm>
        <a:off x="0" y="173835"/>
        <a:ext cx="6781800" cy="762300"/>
      </dsp:txXfrm>
    </dsp:sp>
    <dsp:sp modelId="{64190764-0324-4E67-948C-0B33E2AB7B3F}">
      <dsp:nvSpPr>
        <dsp:cNvPr id="0" name=""/>
        <dsp:cNvSpPr/>
      </dsp:nvSpPr>
      <dsp:spPr>
        <a:xfrm>
          <a:off x="339090" y="11475"/>
          <a:ext cx="474726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35" tIns="0" rIns="1794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Forming</a:t>
          </a:r>
          <a:endParaRPr lang="en-US" sz="1100" kern="1200" dirty="0"/>
        </a:p>
      </dsp:txBody>
      <dsp:txXfrm>
        <a:off x="354942" y="27327"/>
        <a:ext cx="4715556" cy="293016"/>
      </dsp:txXfrm>
    </dsp:sp>
    <dsp:sp modelId="{A1A775B4-4D4D-49AF-A984-209438557F76}">
      <dsp:nvSpPr>
        <dsp:cNvPr id="0" name=""/>
        <dsp:cNvSpPr/>
      </dsp:nvSpPr>
      <dsp:spPr>
        <a:xfrm>
          <a:off x="0" y="1157895"/>
          <a:ext cx="6781800" cy="76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343" tIns="229108" rIns="52634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Trebuchet MS" pitchFamily="34" charset="0"/>
            </a:rPr>
            <a:t>Selama fase ini, tim mulai mengatasi pekerjaan proyek, keputusan teknis, dan pendekatan manajemen proyek. Jika anggota tim tidak kolaboratif dan terbuka untuk ide-ide yang berbeda dan perspektif, lingkungan dapat menjadi kontraproduktif</a:t>
          </a:r>
          <a:endParaRPr lang="en-US" sz="1100" kern="1200" dirty="0"/>
        </a:p>
      </dsp:txBody>
      <dsp:txXfrm>
        <a:off x="0" y="1157895"/>
        <a:ext cx="6781800" cy="762300"/>
      </dsp:txXfrm>
    </dsp:sp>
    <dsp:sp modelId="{3D0B590D-6B5D-469E-93E5-4E29AB6DEBF5}">
      <dsp:nvSpPr>
        <dsp:cNvPr id="0" name=""/>
        <dsp:cNvSpPr/>
      </dsp:nvSpPr>
      <dsp:spPr>
        <a:xfrm>
          <a:off x="339090" y="995535"/>
          <a:ext cx="474726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35" tIns="0" rIns="1794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Storming</a:t>
          </a:r>
          <a:endParaRPr lang="en-US" sz="1100" kern="1200" dirty="0"/>
        </a:p>
      </dsp:txBody>
      <dsp:txXfrm>
        <a:off x="354942" y="1011387"/>
        <a:ext cx="4715556" cy="293016"/>
      </dsp:txXfrm>
    </dsp:sp>
    <dsp:sp modelId="{8A7B1D36-D621-4544-B003-002468708387}">
      <dsp:nvSpPr>
        <dsp:cNvPr id="0" name=""/>
        <dsp:cNvSpPr/>
      </dsp:nvSpPr>
      <dsp:spPr>
        <a:xfrm>
          <a:off x="0" y="2141955"/>
          <a:ext cx="6781800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343" tIns="229108" rIns="52634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>
              <a:latin typeface="Trebuchet MS" pitchFamily="34" charset="0"/>
            </a:rPr>
            <a:t>Anggota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tim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mulai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bekerja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sama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dan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menyesuaikan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kebiasaan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kerja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mereka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dan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perilaku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untuk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mendukung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tim</a:t>
          </a:r>
          <a:r>
            <a:rPr lang="en-US" sz="1100" kern="1200" dirty="0">
              <a:latin typeface="Trebuchet MS" pitchFamily="34" charset="0"/>
            </a:rPr>
            <a:t> . </a:t>
          </a:r>
          <a:r>
            <a:rPr lang="en-US" sz="1100" kern="1200" dirty="0" err="1">
              <a:latin typeface="Trebuchet MS" pitchFamily="34" charset="0"/>
            </a:rPr>
            <a:t>Belajar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tim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untuk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saling</a:t>
          </a:r>
          <a:r>
            <a:rPr lang="en-US" sz="1100" kern="1200" dirty="0">
              <a:latin typeface="Trebuchet MS" pitchFamily="34" charset="0"/>
            </a:rPr>
            <a:t> </a:t>
          </a:r>
          <a:r>
            <a:rPr lang="en-US" sz="1100" kern="1200" dirty="0" err="1">
              <a:latin typeface="Trebuchet MS" pitchFamily="34" charset="0"/>
            </a:rPr>
            <a:t>percaya</a:t>
          </a:r>
          <a:endParaRPr lang="en-US" sz="1100" kern="1200" dirty="0"/>
        </a:p>
      </dsp:txBody>
      <dsp:txXfrm>
        <a:off x="0" y="2141955"/>
        <a:ext cx="6781800" cy="606375"/>
      </dsp:txXfrm>
    </dsp:sp>
    <dsp:sp modelId="{3654E9EB-5BD9-4C11-984B-B6402A76B036}">
      <dsp:nvSpPr>
        <dsp:cNvPr id="0" name=""/>
        <dsp:cNvSpPr/>
      </dsp:nvSpPr>
      <dsp:spPr>
        <a:xfrm>
          <a:off x="339090" y="1979595"/>
          <a:ext cx="474726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35" tIns="0" rIns="1794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Norming</a:t>
          </a:r>
          <a:endParaRPr lang="en-US" sz="1100" kern="1200" dirty="0"/>
        </a:p>
      </dsp:txBody>
      <dsp:txXfrm>
        <a:off x="354942" y="1995447"/>
        <a:ext cx="4715556" cy="293016"/>
      </dsp:txXfrm>
    </dsp:sp>
    <dsp:sp modelId="{FC0DDF6E-C495-4BC0-9A4A-C3AEF2BF9006}">
      <dsp:nvSpPr>
        <dsp:cNvPr id="0" name=""/>
        <dsp:cNvSpPr/>
      </dsp:nvSpPr>
      <dsp:spPr>
        <a:xfrm>
          <a:off x="0" y="2970090"/>
          <a:ext cx="6781800" cy="606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343" tIns="229108" rIns="52634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Trebuchet MS" pitchFamily="34" charset="0"/>
            </a:rPr>
            <a:t>Tim yang mencapai fungsi ini sebagai unit yang terorganisir dengan baik. mereka saling tergantung dan bekerja melalui isu-isu secara efektif</a:t>
          </a:r>
          <a:endParaRPr lang="en-US" sz="1100" kern="1200" dirty="0"/>
        </a:p>
      </dsp:txBody>
      <dsp:txXfrm>
        <a:off x="0" y="2970090"/>
        <a:ext cx="6781800" cy="606375"/>
      </dsp:txXfrm>
    </dsp:sp>
    <dsp:sp modelId="{84A0914C-F6EF-44A0-8A6D-9A285B3170A5}">
      <dsp:nvSpPr>
        <dsp:cNvPr id="0" name=""/>
        <dsp:cNvSpPr/>
      </dsp:nvSpPr>
      <dsp:spPr>
        <a:xfrm>
          <a:off x="339090" y="2807730"/>
          <a:ext cx="474726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35" tIns="0" rIns="1794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Performing</a:t>
          </a:r>
          <a:endParaRPr lang="en-US" sz="1100" kern="1200" dirty="0"/>
        </a:p>
      </dsp:txBody>
      <dsp:txXfrm>
        <a:off x="354942" y="2823582"/>
        <a:ext cx="4715556" cy="293016"/>
      </dsp:txXfrm>
    </dsp:sp>
    <dsp:sp modelId="{D6ADA961-DFD3-4C9C-BD79-A99465CD9F6F}">
      <dsp:nvSpPr>
        <dsp:cNvPr id="0" name=""/>
        <dsp:cNvSpPr/>
      </dsp:nvSpPr>
      <dsp:spPr>
        <a:xfrm>
          <a:off x="0" y="3798225"/>
          <a:ext cx="6781800" cy="76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6343" tIns="229108" rIns="52634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>
              <a:latin typeface="Trebuchet MS" pitchFamily="34" charset="0"/>
            </a:rPr>
            <a:t>tim melengkapi pekerjaan dan bergerak dari proyek tersebut. Hal ini biasanya terjadi ketika staf dilepaskan dari proyek sebagai deliverable atau sebagai bagian dari melaksanakan Tutup Proyek</a:t>
          </a:r>
          <a:endParaRPr lang="en-US" sz="1100" kern="1200" dirty="0"/>
        </a:p>
      </dsp:txBody>
      <dsp:txXfrm>
        <a:off x="0" y="3798225"/>
        <a:ext cx="6781800" cy="762300"/>
      </dsp:txXfrm>
    </dsp:sp>
    <dsp:sp modelId="{58870AD0-1DB0-4120-BEF3-ABAC26FC4779}">
      <dsp:nvSpPr>
        <dsp:cNvPr id="0" name=""/>
        <dsp:cNvSpPr/>
      </dsp:nvSpPr>
      <dsp:spPr>
        <a:xfrm>
          <a:off x="339090" y="3635865"/>
          <a:ext cx="474726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35" tIns="0" rIns="17943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Adjourning (</a:t>
          </a:r>
          <a:r>
            <a:rPr lang="en-GB" sz="1100" kern="1200" dirty="0" err="1"/>
            <a:t>menangguhkan</a:t>
          </a:r>
          <a:r>
            <a:rPr lang="en-GB" sz="1100" kern="1200" dirty="0"/>
            <a:t>)</a:t>
          </a:r>
          <a:endParaRPr lang="en-US" sz="1100" kern="1200" dirty="0"/>
        </a:p>
      </dsp:txBody>
      <dsp:txXfrm>
        <a:off x="354942" y="3651717"/>
        <a:ext cx="4715556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EF71C-7210-411F-A36D-858C57C7E214}" type="datetimeFigureOut">
              <a:rPr lang="en-ID" smtClean="0"/>
              <a:t>29/03/2021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B487-9109-4513-A21A-8BF9022B0A7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122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35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93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017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07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00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410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46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57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11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94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48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508668" y="2070600"/>
            <a:ext cx="4453199" cy="355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6230085" y="2070600"/>
            <a:ext cx="4453199" cy="355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-38099" y="5929035"/>
            <a:ext cx="12255500" cy="949969"/>
          </a:xfrm>
          <a:custGeom>
            <a:avLst/>
            <a:gdLst/>
            <a:ahLst/>
            <a:cxnLst/>
            <a:rect l="0" t="0" r="0" b="0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3" name="Shape 203"/>
          <p:cNvSpPr/>
          <p:nvPr/>
        </p:nvSpPr>
        <p:spPr>
          <a:xfrm>
            <a:off x="-38099" y="6104149"/>
            <a:ext cx="12255500" cy="779251"/>
          </a:xfrm>
          <a:custGeom>
            <a:avLst/>
            <a:gdLst/>
            <a:ahLst/>
            <a:cxnLst/>
            <a:rect l="0" t="0" r="0" b="0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4" name="Shape 204"/>
          <p:cNvSpPr/>
          <p:nvPr/>
        </p:nvSpPr>
        <p:spPr>
          <a:xfrm rot="8100000">
            <a:off x="2463973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 rot="8100000">
            <a:off x="8051973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 rot="8100000">
            <a:off x="9575973" y="6093558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grpSp>
        <p:nvGrpSpPr>
          <p:cNvPr id="207" name="Shape 207"/>
          <p:cNvGrpSpPr/>
          <p:nvPr/>
        </p:nvGrpSpPr>
        <p:grpSpPr>
          <a:xfrm>
            <a:off x="-12700" y="5949968"/>
            <a:ext cx="12223767" cy="793733"/>
            <a:chOff x="-9525" y="4462475"/>
            <a:chExt cx="9167825" cy="595300"/>
          </a:xfrm>
        </p:grpSpPr>
        <p:sp>
          <p:nvSpPr>
            <p:cNvPr id="208" name="Shape 20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09" name="Shape 20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10" name="Shape 2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grpSp>
        <p:nvGrpSpPr>
          <p:cNvPr id="211" name="Shape 211"/>
          <p:cNvGrpSpPr/>
          <p:nvPr/>
        </p:nvGrpSpPr>
        <p:grpSpPr>
          <a:xfrm>
            <a:off x="-57116" y="5924651"/>
            <a:ext cx="12306099" cy="857049"/>
            <a:chOff x="-42837" y="4443487"/>
            <a:chExt cx="9229574" cy="642787"/>
          </a:xfrm>
        </p:grpSpPr>
        <p:sp>
          <p:nvSpPr>
            <p:cNvPr id="212" name="Shape 212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</p:grpSp>
      <p:sp>
        <p:nvSpPr>
          <p:cNvPr id="237" name="Shape 237"/>
          <p:cNvSpPr/>
          <p:nvPr/>
        </p:nvSpPr>
        <p:spPr>
          <a:xfrm>
            <a:off x="3987602" y="6114935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447602" y="6495935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6527602" y="6021376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886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35700" y="2677835"/>
            <a:ext cx="12280867" cy="4230167"/>
          </a:xfrm>
          <a:custGeom>
            <a:avLst/>
            <a:gdLst/>
            <a:ahLst/>
            <a:cxnLst/>
            <a:rect l="0" t="0" r="0" b="0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-35700" y="2852934"/>
            <a:ext cx="12280867" cy="4055067"/>
          </a:xfrm>
          <a:custGeom>
            <a:avLst/>
            <a:gdLst/>
            <a:ahLst/>
            <a:cxnLst/>
            <a:rect l="0" t="0" r="0" b="0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5" name="Shape 75"/>
          <p:cNvSpPr/>
          <p:nvPr/>
        </p:nvSpPr>
        <p:spPr>
          <a:xfrm rot="8100000">
            <a:off x="2463973" y="2419425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 rot="8100000">
            <a:off x="8051973" y="27978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77" name="Shape 77"/>
          <p:cNvSpPr/>
          <p:nvPr/>
        </p:nvSpPr>
        <p:spPr>
          <a:xfrm rot="8100000">
            <a:off x="9575973" y="2842358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grpSp>
        <p:nvGrpSpPr>
          <p:cNvPr id="78" name="Shape 78"/>
          <p:cNvGrpSpPr/>
          <p:nvPr/>
        </p:nvGrpSpPr>
        <p:grpSpPr>
          <a:xfrm>
            <a:off x="-12700" y="2698768"/>
            <a:ext cx="12223767" cy="793733"/>
            <a:chOff x="-9525" y="4462475"/>
            <a:chExt cx="9167825" cy="595300"/>
          </a:xfrm>
        </p:grpSpPr>
        <p:sp>
          <p:nvSpPr>
            <p:cNvPr id="79" name="Shape 7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80" name="Shape 8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81" name="Shape 8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grpSp>
        <p:nvGrpSpPr>
          <p:cNvPr id="82" name="Shape 82"/>
          <p:cNvGrpSpPr/>
          <p:nvPr/>
        </p:nvGrpSpPr>
        <p:grpSpPr>
          <a:xfrm>
            <a:off x="-57116" y="2673451"/>
            <a:ext cx="12306099" cy="857049"/>
            <a:chOff x="-42837" y="4443487"/>
            <a:chExt cx="9229574" cy="642787"/>
          </a:xfrm>
        </p:grpSpPr>
        <p:sp>
          <p:nvSpPr>
            <p:cNvPr id="83" name="Shape 83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</p:grpSp>
      <p:sp>
        <p:nvSpPr>
          <p:cNvPr id="108" name="Shape 108"/>
          <p:cNvSpPr/>
          <p:nvPr/>
        </p:nvSpPr>
        <p:spPr>
          <a:xfrm>
            <a:off x="3987602" y="2863735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1447602" y="3244735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527602" y="2770176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11" name="Shape 111"/>
          <p:cNvSpPr/>
          <p:nvPr/>
        </p:nvSpPr>
        <p:spPr>
          <a:xfrm rot="8100000">
            <a:off x="11599932" y="25210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3079135" y="4041535"/>
            <a:ext cx="69527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r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algn="r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algn="r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algn="r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algn="r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algn="r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algn="r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algn="r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algn="r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3079255" y="5412335"/>
            <a:ext cx="6952799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r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1667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2026635" y="2882402"/>
            <a:ext cx="8138799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3000" i="1"/>
            </a:lvl1pPr>
            <a:lvl2pPr algn="ctr" rtl="0">
              <a:spcBef>
                <a:spcPts val="0"/>
              </a:spcBef>
              <a:buSzPct val="100000"/>
              <a:defRPr sz="3000" i="1"/>
            </a:lvl2pPr>
            <a:lvl3pPr algn="ctr" rtl="0">
              <a:spcBef>
                <a:spcPts val="0"/>
              </a:spcBef>
              <a:buSzPct val="100000"/>
              <a:defRPr sz="3000" i="1"/>
            </a:lvl3pPr>
            <a:lvl4pPr algn="ctr" rtl="0">
              <a:spcBef>
                <a:spcPts val="0"/>
              </a:spcBef>
              <a:buSzPct val="100000"/>
              <a:defRPr sz="3000" i="1"/>
            </a:lvl4pPr>
            <a:lvl5pPr algn="ctr" rtl="0">
              <a:spcBef>
                <a:spcPts val="0"/>
              </a:spcBef>
              <a:buSzPct val="100000"/>
              <a:defRPr sz="3000" i="1"/>
            </a:lvl5pPr>
            <a:lvl6pPr algn="ctr" rtl="0">
              <a:spcBef>
                <a:spcPts val="0"/>
              </a:spcBef>
              <a:buSzPct val="100000"/>
              <a:defRPr sz="3000" i="1"/>
            </a:lvl6pPr>
            <a:lvl7pPr algn="ctr" rtl="0">
              <a:spcBef>
                <a:spcPts val="0"/>
              </a:spcBef>
              <a:buSzPct val="100000"/>
              <a:defRPr sz="3000" i="1"/>
            </a:lvl7pPr>
            <a:lvl8pPr algn="ctr" rtl="0">
              <a:spcBef>
                <a:spcPts val="0"/>
              </a:spcBef>
              <a:buSzPct val="100000"/>
              <a:defRPr sz="3000" i="1"/>
            </a:lvl8pPr>
            <a:lvl9pPr algn="ctr">
              <a:spcBef>
                <a:spcPts val="0"/>
              </a:spcBef>
              <a:buSzPct val="100000"/>
              <a:defRPr sz="3000" i="1"/>
            </a:lvl9pPr>
          </a:lstStyle>
          <a:p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4791200" y="737026"/>
            <a:ext cx="2609600" cy="8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>
                <a:solidFill>
                  <a:srgbClr val="00CEF6"/>
                </a:solidFill>
              </a:rPr>
              <a:t>“</a:t>
            </a:r>
          </a:p>
        </p:txBody>
      </p:sp>
      <p:sp>
        <p:nvSpPr>
          <p:cNvPr id="117" name="Shape 117"/>
          <p:cNvSpPr/>
          <p:nvPr/>
        </p:nvSpPr>
        <p:spPr>
          <a:xfrm>
            <a:off x="-38099" y="5929035"/>
            <a:ext cx="12255500" cy="949969"/>
          </a:xfrm>
          <a:custGeom>
            <a:avLst/>
            <a:gdLst/>
            <a:ahLst/>
            <a:cxnLst/>
            <a:rect l="0" t="0" r="0" b="0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18" name="Shape 118"/>
          <p:cNvSpPr/>
          <p:nvPr/>
        </p:nvSpPr>
        <p:spPr>
          <a:xfrm>
            <a:off x="-38099" y="6104149"/>
            <a:ext cx="12255500" cy="779251"/>
          </a:xfrm>
          <a:custGeom>
            <a:avLst/>
            <a:gdLst/>
            <a:ahLst/>
            <a:cxnLst/>
            <a:rect l="0" t="0" r="0" b="0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19" name="Shape 119"/>
          <p:cNvSpPr/>
          <p:nvPr/>
        </p:nvSpPr>
        <p:spPr>
          <a:xfrm rot="8100000">
            <a:off x="2463973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20" name="Shape 120"/>
          <p:cNvSpPr/>
          <p:nvPr/>
        </p:nvSpPr>
        <p:spPr>
          <a:xfrm rot="8100000">
            <a:off x="8051973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 rot="8100000">
            <a:off x="9575973" y="6093558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grpSp>
        <p:nvGrpSpPr>
          <p:cNvPr id="122" name="Shape 122"/>
          <p:cNvGrpSpPr/>
          <p:nvPr/>
        </p:nvGrpSpPr>
        <p:grpSpPr>
          <a:xfrm>
            <a:off x="-12700" y="5949968"/>
            <a:ext cx="12223767" cy="793733"/>
            <a:chOff x="-9525" y="4462475"/>
            <a:chExt cx="9167825" cy="595300"/>
          </a:xfrm>
        </p:grpSpPr>
        <p:sp>
          <p:nvSpPr>
            <p:cNvPr id="123" name="Shape 12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24" name="Shape 12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25" name="Shape 12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grpSp>
        <p:nvGrpSpPr>
          <p:cNvPr id="126" name="Shape 126"/>
          <p:cNvGrpSpPr/>
          <p:nvPr/>
        </p:nvGrpSpPr>
        <p:grpSpPr>
          <a:xfrm>
            <a:off x="-57116" y="5924651"/>
            <a:ext cx="12306099" cy="857049"/>
            <a:chOff x="-42837" y="4443487"/>
            <a:chExt cx="9229574" cy="642787"/>
          </a:xfrm>
        </p:grpSpPr>
        <p:sp>
          <p:nvSpPr>
            <p:cNvPr id="127" name="Shape 127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</p:grpSp>
      <p:sp>
        <p:nvSpPr>
          <p:cNvPr id="152" name="Shape 152"/>
          <p:cNvSpPr/>
          <p:nvPr/>
        </p:nvSpPr>
        <p:spPr>
          <a:xfrm>
            <a:off x="3987602" y="6114935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1447602" y="6495935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6527602" y="6021376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55" name="Shape 155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433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397000" y="845500"/>
            <a:ext cx="9328800" cy="954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1434467" y="2053568"/>
            <a:ext cx="9328800" cy="2562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-38099" y="5929035"/>
            <a:ext cx="12255500" cy="949969"/>
          </a:xfrm>
          <a:custGeom>
            <a:avLst/>
            <a:gdLst/>
            <a:ahLst/>
            <a:cxnLst/>
            <a:rect l="0" t="0" r="0" b="0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0" name="Shape 160"/>
          <p:cNvSpPr/>
          <p:nvPr/>
        </p:nvSpPr>
        <p:spPr>
          <a:xfrm>
            <a:off x="-38099" y="6104149"/>
            <a:ext cx="12255500" cy="779251"/>
          </a:xfrm>
          <a:custGeom>
            <a:avLst/>
            <a:gdLst/>
            <a:ahLst/>
            <a:cxnLst/>
            <a:rect l="0" t="0" r="0" b="0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1" name="Shape 161"/>
          <p:cNvSpPr/>
          <p:nvPr/>
        </p:nvSpPr>
        <p:spPr>
          <a:xfrm rot="8100000">
            <a:off x="2463973" y="5670625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 rot="8100000">
            <a:off x="8051973" y="6049092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 rot="8100000">
            <a:off x="9575973" y="6093558"/>
            <a:ext cx="163483" cy="163483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grpSp>
        <p:nvGrpSpPr>
          <p:cNvPr id="164" name="Shape 164"/>
          <p:cNvGrpSpPr/>
          <p:nvPr/>
        </p:nvGrpSpPr>
        <p:grpSpPr>
          <a:xfrm>
            <a:off x="-12700" y="5949968"/>
            <a:ext cx="12223767" cy="793733"/>
            <a:chOff x="-9525" y="4462475"/>
            <a:chExt cx="9167825" cy="595300"/>
          </a:xfrm>
        </p:grpSpPr>
        <p:sp>
          <p:nvSpPr>
            <p:cNvPr id="165" name="Shape 16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66" name="Shape 16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67" name="Shape 16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grpSp>
        <p:nvGrpSpPr>
          <p:cNvPr id="168" name="Shape 168"/>
          <p:cNvGrpSpPr/>
          <p:nvPr/>
        </p:nvGrpSpPr>
        <p:grpSpPr>
          <a:xfrm>
            <a:off x="-57116" y="5924651"/>
            <a:ext cx="12306099" cy="857049"/>
            <a:chOff x="-42837" y="4443487"/>
            <a:chExt cx="9229574" cy="642787"/>
          </a:xfrm>
        </p:grpSpPr>
        <p:sp>
          <p:nvSpPr>
            <p:cNvPr id="169" name="Shape 169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00">
                <a:solidFill>
                  <a:srgbClr val="2F2B20"/>
                </a:solidFill>
              </a:endParaRPr>
            </a:p>
          </p:txBody>
        </p:sp>
      </p:grpSp>
      <p:sp>
        <p:nvSpPr>
          <p:cNvPr id="194" name="Shape 194"/>
          <p:cNvSpPr/>
          <p:nvPr/>
        </p:nvSpPr>
        <p:spPr>
          <a:xfrm>
            <a:off x="3987602" y="6114935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1447602" y="6495935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527602" y="6021376"/>
            <a:ext cx="152799" cy="1527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 rot="8100000">
            <a:off x="11599932" y="5772225"/>
            <a:ext cx="163483" cy="163483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800">
              <a:solidFill>
                <a:srgbClr val="2F2B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8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8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95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0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5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5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7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3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t.slideshare.net/tungpham42/human-resource-plan-v2/8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F6756-A9BC-4AFD-B2A6-50971CE4C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369" y="1079500"/>
            <a:ext cx="4078800" cy="213840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Human Resource Management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11900-860B-4D10-B49D-36E088B37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4113213"/>
            <a:ext cx="4078800" cy="1655762"/>
          </a:xfrm>
        </p:spPr>
        <p:txBody>
          <a:bodyPr>
            <a:normAutofit/>
          </a:bodyPr>
          <a:lstStyle/>
          <a:p>
            <a:endParaRPr lang="en-ID"/>
          </a:p>
        </p:txBody>
      </p:sp>
      <p:pic>
        <p:nvPicPr>
          <p:cNvPr id="4" name="Picture 3" descr="Different leaves in yellow, blue, and red forming a seamless patter">
            <a:extLst>
              <a:ext uri="{FF2B5EF4-FFF2-40B4-BE49-F238E27FC236}">
                <a16:creationId xmlns:a16="http://schemas.microsoft.com/office/drawing/2014/main" id="{3294D5F9-EBD8-403B-A773-D62A689FF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r="17217" b="-1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8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93E7-671C-41FF-A116-7235777F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098" name="Picture 2" descr="JustPMP筆記: Project Human Resource Management">
            <a:extLst>
              <a:ext uri="{FF2B5EF4-FFF2-40B4-BE49-F238E27FC236}">
                <a16:creationId xmlns:a16="http://schemas.microsoft.com/office/drawing/2014/main" id="{C3661230-4FE7-4F67-AC9E-DA330EED6B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0" y="395288"/>
            <a:ext cx="10213200" cy="56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34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D4CA-7DB5-4A2E-8F58-EF4F46DC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124" name="Picture 4" descr="Matrix-Based Org Charts     Responsibility Assignment Matrix (RAM) using a PARIS format                               And...">
            <a:extLst>
              <a:ext uri="{FF2B5EF4-FFF2-40B4-BE49-F238E27FC236}">
                <a16:creationId xmlns:a16="http://schemas.microsoft.com/office/drawing/2014/main" id="{81B1A98A-5D89-4356-B89E-ACA99E8E1E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00" y="395289"/>
            <a:ext cx="10213199" cy="606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31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1E398B-3945-46BD-8E3D-99FE4BF4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775296" cy="40925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Trebuchet MS" pitchFamily="34" charset="0"/>
              </a:rPr>
              <a:t>Informasi dalam rencana manajemen pegawa</a:t>
            </a:r>
            <a:r>
              <a:rPr lang="en-US" dirty="0" err="1">
                <a:latin typeface="Trebuchet MS" pitchFamily="34" charset="0"/>
              </a:rPr>
              <a:t>i</a:t>
            </a:r>
            <a:r>
              <a:rPr lang="en-GB" dirty="0">
                <a:latin typeface="Trebuchet MS" pitchFamily="34" charset="0"/>
              </a:rPr>
              <a:t> </a:t>
            </a:r>
            <a:r>
              <a:rPr lang="id-ID" dirty="0">
                <a:latin typeface="Trebuchet MS" pitchFamily="34" charset="0"/>
              </a:rPr>
              <a:t>bervariasi tergantung pada area aplikasi dan ukuran proyek, tetapi</a:t>
            </a:r>
            <a:r>
              <a:rPr lang="en-GB" dirty="0">
                <a:latin typeface="Trebuchet MS" pitchFamily="34" charset="0"/>
              </a:rPr>
              <a:t> </a:t>
            </a:r>
            <a:r>
              <a:rPr lang="id-ID" dirty="0">
                <a:latin typeface="Trebuchet MS" pitchFamily="34" charset="0"/>
              </a:rPr>
              <a:t>hal yang perlu dipertimbangkan termasuk :</a:t>
            </a:r>
            <a:endParaRPr lang="en-US" dirty="0">
              <a:latin typeface="Trebuchet MS" pitchFamily="34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Trebuchet MS" pitchFamily="34" charset="0"/>
              </a:rPr>
              <a:t>Akuisisi pegawai. Sejumlah pertanyaan muncul ketika perencanaan </a:t>
            </a:r>
            <a:r>
              <a:rPr lang="en-US" dirty="0">
                <a:latin typeface="Trebuchet MS" pitchFamily="34" charset="0"/>
              </a:rPr>
              <a:t>a</a:t>
            </a:r>
            <a:r>
              <a:rPr lang="id-ID" dirty="0">
                <a:latin typeface="Trebuchet MS" pitchFamily="34" charset="0"/>
              </a:rPr>
              <a:t>kuisisi tim proyek anggota. Misalnya </a:t>
            </a:r>
            <a:r>
              <a:rPr lang="en-US" dirty="0" err="1">
                <a:latin typeface="Trebuchet MS" pitchFamily="34" charset="0"/>
              </a:rPr>
              <a:t>apakah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sumber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daya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manusia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berasal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dari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dalam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organisasi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atau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dari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eksternal</a:t>
            </a:r>
            <a:r>
              <a:rPr lang="en-US" dirty="0">
                <a:latin typeface="Trebuchet MS" pitchFamily="34" charset="0"/>
              </a:rPr>
              <a:t> , </a:t>
            </a:r>
            <a:r>
              <a:rPr lang="en-US" dirty="0" err="1">
                <a:latin typeface="Trebuchet MS" pitchFamily="34" charset="0"/>
              </a:rPr>
              <a:t>atau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dikontrak</a:t>
            </a:r>
            <a:r>
              <a:rPr lang="en-US" dirty="0">
                <a:latin typeface="Trebuchet MS" pitchFamily="34" charset="0"/>
              </a:rPr>
              <a:t>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Trebuchet MS" pitchFamily="34" charset="0"/>
              </a:rPr>
              <a:t>Kalender sumber daya. </a:t>
            </a:r>
          </a:p>
          <a:p>
            <a:pPr>
              <a:lnSpc>
                <a:spcPct val="120000"/>
              </a:lnSpc>
              <a:buNone/>
            </a:pPr>
            <a:r>
              <a:rPr lang="en-US" dirty="0">
                <a:latin typeface="Trebuchet MS" pitchFamily="34" charset="0"/>
              </a:rPr>
              <a:t>	</a:t>
            </a:r>
            <a:r>
              <a:rPr lang="en-US" dirty="0" err="1">
                <a:latin typeface="Trebuchet MS" pitchFamily="34" charset="0"/>
              </a:rPr>
              <a:t>Kalender</a:t>
            </a:r>
            <a:r>
              <a:rPr lang="en-US" dirty="0">
                <a:latin typeface="Trebuchet MS" pitchFamily="34" charset="0"/>
              </a:rPr>
              <a:t> yang </a:t>
            </a:r>
            <a:r>
              <a:rPr lang="en-US" dirty="0" err="1">
                <a:latin typeface="Trebuchet MS" pitchFamily="34" charset="0"/>
              </a:rPr>
              <a:t>mengidentifikasi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hari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kerja</a:t>
            </a:r>
            <a:r>
              <a:rPr lang="en-US" dirty="0">
                <a:latin typeface="Trebuchet MS" pitchFamily="34" charset="0"/>
              </a:rPr>
              <a:t> dan </a:t>
            </a:r>
            <a:r>
              <a:rPr lang="en-US" dirty="0" err="1">
                <a:latin typeface="Trebuchet MS" pitchFamily="34" charset="0"/>
              </a:rPr>
              <a:t>pergeseran</a:t>
            </a:r>
            <a:r>
              <a:rPr lang="en-US" dirty="0">
                <a:latin typeface="Trebuchet MS" pitchFamily="34" charset="0"/>
              </a:rPr>
              <a:t> yang </a:t>
            </a:r>
            <a:r>
              <a:rPr lang="en-US" dirty="0" err="1">
                <a:latin typeface="Trebuchet MS" pitchFamily="34" charset="0"/>
              </a:rPr>
              <a:t>menggambarkan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kerangka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waktu</a:t>
            </a:r>
            <a:r>
              <a:rPr lang="en-US" dirty="0">
                <a:latin typeface="Trebuchet MS" pitchFamily="34" charset="0"/>
              </a:rPr>
              <a:t> yang </a:t>
            </a:r>
            <a:r>
              <a:rPr lang="en-US" dirty="0" err="1">
                <a:latin typeface="Trebuchet MS" pitchFamily="34" charset="0"/>
              </a:rPr>
              <a:t>diperlukan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untuk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anggota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tim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proyek</a:t>
            </a:r>
            <a:r>
              <a:rPr lang="en-US" dirty="0">
                <a:latin typeface="Trebuchet MS" pitchFamily="34" charset="0"/>
              </a:rPr>
              <a:t> , </a:t>
            </a:r>
            <a:r>
              <a:rPr lang="en-US" dirty="0" err="1">
                <a:latin typeface="Trebuchet MS" pitchFamily="34" charset="0"/>
              </a:rPr>
              <a:t>baik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secara</a:t>
            </a:r>
            <a:r>
              <a:rPr lang="en-US" dirty="0">
                <a:latin typeface="Trebuchet MS" pitchFamily="34" charset="0"/>
              </a:rPr>
              <a:t> individual </a:t>
            </a:r>
            <a:r>
              <a:rPr lang="en-US" dirty="0" err="1">
                <a:latin typeface="Trebuchet MS" pitchFamily="34" charset="0"/>
              </a:rPr>
              <a:t>maupun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kolektif</a:t>
            </a:r>
            <a:r>
              <a:rPr lang="en-US" dirty="0">
                <a:latin typeface="Trebuchet MS" pitchFamily="34" charset="0"/>
              </a:rPr>
              <a:t> , </a:t>
            </a:r>
            <a:r>
              <a:rPr lang="en-US" dirty="0" err="1">
                <a:latin typeface="Trebuchet MS" pitchFamily="34" charset="0"/>
              </a:rPr>
              <a:t>serta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ketika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kegiatan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akuisisi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seperti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merekrut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harus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id-ID" dirty="0">
                <a:latin typeface="Trebuchet MS" pitchFamily="34" charset="0"/>
              </a:rPr>
              <a:t>di</a:t>
            </a:r>
            <a:r>
              <a:rPr lang="en-US" dirty="0" err="1">
                <a:latin typeface="Trebuchet MS" pitchFamily="34" charset="0"/>
              </a:rPr>
              <a:t>mulai</a:t>
            </a:r>
            <a:r>
              <a:rPr lang="en-US" dirty="0">
                <a:latin typeface="Trebuchet MS" pitchFamily="34" charset="0"/>
              </a:rPr>
              <a:t> </a:t>
            </a:r>
            <a:endParaRPr lang="id-ID" dirty="0">
              <a:latin typeface="Trebuchet MS" pitchFamily="34" charset="0"/>
            </a:endParaRPr>
          </a:p>
          <a:p>
            <a:pPr>
              <a:lnSpc>
                <a:spcPct val="120000"/>
              </a:lnSpc>
              <a:buNone/>
            </a:pPr>
            <a:endParaRPr lang="id-ID" dirty="0">
              <a:latin typeface="Trebuchet MS" pitchFamily="34" charset="0"/>
            </a:endParaRPr>
          </a:p>
          <a:p>
            <a:endParaRPr lang="id-ID" dirty="0"/>
          </a:p>
          <a:p>
            <a:pPr>
              <a:buFont typeface="Wingdings" panose="05000000000000000000" pitchFamily="2" charset="2"/>
              <a:buChar char="Ø"/>
            </a:pPr>
            <a:endParaRPr lang="id-ID" dirty="0"/>
          </a:p>
          <a:p>
            <a:pPr>
              <a:buNone/>
            </a:pPr>
            <a:endParaRPr lang="id-ID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7AB04C-3C5A-4D41-B03F-EE0B44B5B5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ID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684" y="1752600"/>
            <a:ext cx="4948916" cy="402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5428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0AEF-180D-409C-A94F-4DC4D3A4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EDA37-8C72-499C-BD3F-2E4F2375BA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15D3B-BDBB-4902-B20F-D48DE65825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194" name="Picture 2" descr="monday.com screenshot - The 15 Best Resource Scheduling Software Tools Of 2021">
            <a:extLst>
              <a:ext uri="{FF2B5EF4-FFF2-40B4-BE49-F238E27FC236}">
                <a16:creationId xmlns:a16="http://schemas.microsoft.com/office/drawing/2014/main" id="{26532F99-2B1E-4066-A20B-36A47A58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29" y="395289"/>
            <a:ext cx="9562341" cy="571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67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E63947-2681-4315-A104-DBB749E6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05533-8779-4EA2-81D3-7BB92C260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6146" name="Picture 2" descr="Resource Gantt Chart                                   Time Periods     Name: B. Smith            Task 1            Task 2...">
            <a:extLst>
              <a:ext uri="{FF2B5EF4-FFF2-40B4-BE49-F238E27FC236}">
                <a16:creationId xmlns:a16="http://schemas.microsoft.com/office/drawing/2014/main" id="{B5461254-9D8A-4C4F-A1AF-8060F7078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" y="395288"/>
            <a:ext cx="10354461" cy="584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365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ctrTitle"/>
          </p:nvPr>
        </p:nvSpPr>
        <p:spPr>
          <a:xfrm>
            <a:off x="3833352" y="4041535"/>
            <a:ext cx="5214599" cy="15463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Acquire Project Team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8602425" y="5251600"/>
            <a:ext cx="1760399" cy="16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12000" b="1" dirty="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625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3043952" y="1892831"/>
            <a:ext cx="6104099" cy="109319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buNone/>
            </a:pPr>
            <a:r>
              <a:rPr lang="en-US" sz="2000" dirty="0"/>
              <a:t>Proses </a:t>
            </a:r>
            <a:r>
              <a:rPr lang="en-US" sz="2000" dirty="0" err="1"/>
              <a:t>mengkonfirmasikan</a:t>
            </a:r>
            <a:r>
              <a:rPr lang="en-US" sz="2000" dirty="0"/>
              <a:t> </a:t>
            </a:r>
            <a:r>
              <a:rPr lang="en-US" sz="2000" dirty="0" err="1"/>
              <a:t>ketersediaan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manusia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r>
              <a:rPr lang="en-US" sz="2000" dirty="0"/>
              <a:t> yang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menyelesaikan</a:t>
            </a:r>
            <a:r>
              <a:rPr lang="en-US" sz="2000" dirty="0"/>
              <a:t> </a:t>
            </a:r>
            <a:r>
              <a:rPr lang="en-US" sz="2000" dirty="0" err="1"/>
              <a:t>kegiatan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endParaRPr lang="e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29533" y="3332991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Manfaat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utama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dari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proses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ini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terdiri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dari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menguraikan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membimbing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seleksi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tim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tanggung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jawab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tugas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mendapatkan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tim</a:t>
            </a:r>
            <a:r>
              <a:rPr lang="en-US" sz="1600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Cooper Black" pitchFamily="18" charset="0"/>
              </a:rPr>
              <a:t>sukses</a:t>
            </a:r>
            <a:endParaRPr lang="en-US" sz="1600" dirty="0">
              <a:solidFill>
                <a:srgbClr val="2F2B20"/>
              </a:solidFill>
              <a:latin typeface="Cooper Black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343401"/>
            <a:ext cx="4953000" cy="1430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27034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8601"/>
            <a:ext cx="6940624" cy="55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305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3512" y="533401"/>
            <a:ext cx="7973888" cy="6159963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sz="1400" dirty="0">
                <a:latin typeface="Trebuchet MS" pitchFamily="34" charset="0"/>
              </a:rPr>
              <a:t>Tim </a:t>
            </a:r>
            <a:r>
              <a:rPr lang="en-US" sz="1400" dirty="0" err="1">
                <a:latin typeface="Trebuchet MS" pitchFamily="34" charset="0"/>
              </a:rPr>
              <a:t>manajemen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mungkin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tidak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memiliki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kontrol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langsung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atas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pemilihan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anggota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tim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karena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perjanjian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kerja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sama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penggunaan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personel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subkontraktor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lingkungan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matriks</a:t>
            </a:r>
            <a:r>
              <a:rPr lang="en-US" sz="1400" dirty="0">
                <a:latin typeface="Trebuchet MS" pitchFamily="34" charset="0"/>
              </a:rPr>
              <a:t>, internal </a:t>
            </a:r>
            <a:r>
              <a:rPr lang="en-US" sz="1400" dirty="0" err="1">
                <a:latin typeface="Trebuchet MS" pitchFamily="34" charset="0"/>
              </a:rPr>
              <a:t>atau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eksternal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hubungan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pelaporan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atau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berbagai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alasan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lainnya</a:t>
            </a:r>
            <a:r>
              <a:rPr lang="en-US" sz="1400" dirty="0">
                <a:latin typeface="Trebuchet MS" pitchFamily="34" charset="0"/>
              </a:rPr>
              <a:t>.</a:t>
            </a:r>
          </a:p>
          <a:p>
            <a:pPr>
              <a:buNone/>
            </a:pPr>
            <a:endParaRPr lang="en-GB" sz="1400" dirty="0">
              <a:latin typeface="Trebuchet MS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dirty="0" err="1">
                <a:latin typeface="Trebuchet MS" pitchFamily="34" charset="0"/>
              </a:rPr>
              <a:t>Penting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bahwa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faktor-faktor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berikut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dianggap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selama</a:t>
            </a:r>
            <a:r>
              <a:rPr lang="en-US" sz="1400" dirty="0">
                <a:latin typeface="Trebuchet MS" pitchFamily="34" charset="0"/>
              </a:rPr>
              <a:t> proses </a:t>
            </a:r>
            <a:r>
              <a:rPr lang="en-US" sz="1400" dirty="0" err="1">
                <a:latin typeface="Trebuchet MS" pitchFamily="34" charset="0"/>
              </a:rPr>
              <a:t>mendapatkan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tim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 :</a:t>
            </a:r>
          </a:p>
          <a:p>
            <a:pPr marL="285750" indent="-285750"/>
            <a:r>
              <a:rPr lang="en-US" sz="1400" dirty="0" err="1">
                <a:latin typeface="Trebuchet MS" pitchFamily="34" charset="0"/>
              </a:rPr>
              <a:t>Manajer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atau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tim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manajemen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harus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secara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efektif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bernegosiasi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mempengaruhi</a:t>
            </a:r>
            <a:r>
              <a:rPr lang="en-US" sz="1400" dirty="0">
                <a:latin typeface="Trebuchet MS" pitchFamily="34" charset="0"/>
              </a:rPr>
              <a:t> orang lain </a:t>
            </a:r>
            <a:r>
              <a:rPr lang="en-US" sz="1400" dirty="0" err="1">
                <a:latin typeface="Trebuchet MS" pitchFamily="34" charset="0"/>
              </a:rPr>
              <a:t>untuk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menyediakan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sumber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daya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manusia</a:t>
            </a:r>
            <a:r>
              <a:rPr lang="en-US" sz="1400" dirty="0">
                <a:latin typeface="Trebuchet MS" pitchFamily="34" charset="0"/>
              </a:rPr>
              <a:t> yang </a:t>
            </a:r>
            <a:r>
              <a:rPr lang="en-US" sz="1400" dirty="0" err="1">
                <a:latin typeface="Trebuchet MS" pitchFamily="34" charset="0"/>
              </a:rPr>
              <a:t>dibutuhkan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untuk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tersebut</a:t>
            </a:r>
            <a:endParaRPr lang="en-US" sz="1400" dirty="0">
              <a:latin typeface="Trebuchet MS" pitchFamily="34" charset="0"/>
            </a:endParaRPr>
          </a:p>
          <a:p>
            <a:pPr marL="285750" indent="-285750"/>
            <a:r>
              <a:rPr lang="en-US" sz="1400" dirty="0" err="1">
                <a:latin typeface="Trebuchet MS" pitchFamily="34" charset="0"/>
              </a:rPr>
              <a:t>Kegagalan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untuk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mendapatkan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sumber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daya</a:t>
            </a:r>
            <a:r>
              <a:rPr lang="en-US" sz="1400" dirty="0">
                <a:latin typeface="Trebuchet MS" pitchFamily="34" charset="0"/>
              </a:rPr>
              <a:t> yang </a:t>
            </a:r>
            <a:r>
              <a:rPr lang="en-US" sz="1400" dirty="0" err="1">
                <a:latin typeface="Trebuchet MS" pitchFamily="34" charset="0"/>
              </a:rPr>
              <a:t>diperlukan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untuk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tersebut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dapat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mempengaruhi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jadwal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anggaran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kepuasan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pelanggan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kualitas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dan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risiko</a:t>
            </a:r>
            <a:r>
              <a:rPr lang="en-US" sz="1400" dirty="0">
                <a:latin typeface="Trebuchet MS" pitchFamily="34" charset="0"/>
              </a:rPr>
              <a:t>. </a:t>
            </a:r>
            <a:r>
              <a:rPr lang="en-US" sz="1400" dirty="0" err="1">
                <a:latin typeface="Trebuchet MS" pitchFamily="34" charset="0"/>
              </a:rPr>
              <a:t>Keterbatasan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sumberdaya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manusia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mengurangi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probabilitas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keberhasilan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dan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dalam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skenario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terburuk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bisa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mengakibatkan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pembatalan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endParaRPr lang="en-US" sz="1400" dirty="0">
              <a:latin typeface="Trebuchet MS" pitchFamily="34" charset="0"/>
            </a:endParaRPr>
          </a:p>
          <a:p>
            <a:pPr marL="285750" indent="-285750"/>
            <a:r>
              <a:rPr lang="en-US" sz="1400" dirty="0" err="1">
                <a:latin typeface="Trebuchet MS" pitchFamily="34" charset="0"/>
              </a:rPr>
              <a:t>Jika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sumber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daya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manusia</a:t>
            </a:r>
            <a:r>
              <a:rPr lang="en-US" sz="1400" dirty="0">
                <a:latin typeface="Trebuchet MS" pitchFamily="34" charset="0"/>
              </a:rPr>
              <a:t> yang </a:t>
            </a:r>
            <a:r>
              <a:rPr lang="en-US" sz="1400" dirty="0" err="1">
                <a:latin typeface="Trebuchet MS" pitchFamily="34" charset="0"/>
              </a:rPr>
              <a:t>tidak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tersedia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karena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kendala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seperti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faktor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ekonomi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atau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penugasan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untuk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proyek-proyek</a:t>
            </a:r>
            <a:r>
              <a:rPr lang="en-US" sz="1400" dirty="0">
                <a:latin typeface="Trebuchet MS" pitchFamily="34" charset="0"/>
              </a:rPr>
              <a:t> lain, </a:t>
            </a:r>
            <a:r>
              <a:rPr lang="en-US" sz="1400" dirty="0" err="1">
                <a:latin typeface="Trebuchet MS" pitchFamily="34" charset="0"/>
              </a:rPr>
              <a:t>manajer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atau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tim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proyek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mungkin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diperlukan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untuk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menetapkan</a:t>
            </a:r>
            <a:r>
              <a:rPr lang="en-US" sz="1400" dirty="0">
                <a:latin typeface="Trebuchet MS" pitchFamily="34" charset="0"/>
              </a:rPr>
              <a:t> alternative </a:t>
            </a:r>
            <a:r>
              <a:rPr lang="en-US" sz="1400" dirty="0" err="1">
                <a:latin typeface="Trebuchet MS" pitchFamily="34" charset="0"/>
              </a:rPr>
              <a:t>sumber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daya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mungkin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dengan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kompetensi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rendah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asalkan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tidak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ada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pelanggaran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hukum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peraturan</a:t>
            </a:r>
            <a:r>
              <a:rPr lang="en-US" sz="1400" dirty="0">
                <a:latin typeface="Trebuchet MS" pitchFamily="34" charset="0"/>
              </a:rPr>
              <a:t>, </a:t>
            </a:r>
            <a:r>
              <a:rPr lang="en-US" sz="1400" dirty="0" err="1">
                <a:latin typeface="Trebuchet MS" pitchFamily="34" charset="0"/>
              </a:rPr>
              <a:t>atau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kriteria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khusus</a:t>
            </a:r>
            <a:r>
              <a:rPr lang="en-US" sz="1400" dirty="0">
                <a:latin typeface="Trebuchet MS" pitchFamily="34" charset="0"/>
              </a:rPr>
              <a:t> </a:t>
            </a:r>
            <a:r>
              <a:rPr lang="en-US" sz="1400" dirty="0" err="1">
                <a:latin typeface="Trebuchet MS" pitchFamily="34" charset="0"/>
              </a:rPr>
              <a:t>lainnya</a:t>
            </a:r>
            <a:endParaRPr lang="en-US" sz="1400" dirty="0">
              <a:latin typeface="Trebuchet MS" pitchFamily="34" charset="0"/>
            </a:endParaRPr>
          </a:p>
          <a:p>
            <a:pPr marL="285750" indent="-285750"/>
            <a:endParaRPr lang="en-US" sz="1400" dirty="0">
              <a:latin typeface="Trebuchet MS" pitchFamily="34" charset="0"/>
            </a:endParaRPr>
          </a:p>
          <a:p>
            <a:pPr marL="285750" indent="-285750"/>
            <a:endParaRPr lang="en-US" sz="140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7199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ctrTitle"/>
          </p:nvPr>
        </p:nvSpPr>
        <p:spPr>
          <a:xfrm>
            <a:off x="3833352" y="4041535"/>
            <a:ext cx="5214599" cy="15463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Develop Project Team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8594126" y="5251600"/>
            <a:ext cx="1760399" cy="16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12000" b="1" dirty="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929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23569FAE-3CA3-4AB0-830B-9DB23A691A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"/>
          <a:stretch/>
        </p:blipFill>
        <p:spPr bwMode="auto">
          <a:xfrm>
            <a:off x="539400" y="540000"/>
            <a:ext cx="11113200" cy="577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887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0"/>
            <a:ext cx="7543800" cy="4768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27811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3998" y="164638"/>
            <a:ext cx="779100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Proyek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anggota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tim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bekerja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bersama-sama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masa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lalu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mungkin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melewatkan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fase</a:t>
            </a:r>
            <a:r>
              <a:rPr lang="en-US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  <a:t>: </a:t>
            </a:r>
            <a:br>
              <a:rPr lang="id-ID" dirty="0">
                <a:solidFill>
                  <a:srgbClr val="2F2B20"/>
                </a:solidFill>
                <a:latin typeface="Trebuchet MS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rgbClr val="2F2B20"/>
              </a:solidFill>
              <a:latin typeface="Trebuchet MS" pitchFamily="34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905000" y="990600"/>
          <a:ext cx="67818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46898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234428"/>
            <a:ext cx="8153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Evaluasi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efektivitas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mungkin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termasuk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indikator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seperti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:</a:t>
            </a:r>
            <a:endParaRPr lang="id-ID" sz="14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•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Perbaikan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dalam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keterampilan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memungkinkan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individu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melakukan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tugas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lebih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efektif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,</a:t>
            </a:r>
            <a:endParaRPr lang="id-ID" sz="14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•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Peningkatan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kompetensi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membantu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tampil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lebih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baik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sebagai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sebuah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,</a:t>
            </a:r>
            <a:endParaRPr lang="id-ID" sz="14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•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Mengurangi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tingkat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pergantian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staf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,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endParaRPr lang="id-ID" sz="14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•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Peningkatan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kekompakan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di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mana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anggota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berbagi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informasi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pengalaman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secara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terbuka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membantu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satu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sama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lain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meningkatkan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kinerja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proyek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secara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keseluruhan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.</a:t>
            </a:r>
            <a:endParaRPr lang="id-ID" sz="1400" dirty="0">
              <a:solidFill>
                <a:srgbClr val="2F2B20"/>
              </a:solidFill>
              <a:latin typeface="Trebuchet MS" pitchFamily="34" charset="0"/>
            </a:endParaRPr>
          </a:p>
        </p:txBody>
      </p:sp>
      <p:sp>
        <p:nvSpPr>
          <p:cNvPr id="3" name="Shape 454"/>
          <p:cNvSpPr txBox="1">
            <a:spLocks noGrp="1"/>
          </p:cNvSpPr>
          <p:nvPr>
            <p:ph type="title"/>
          </p:nvPr>
        </p:nvSpPr>
        <p:spPr>
          <a:xfrm>
            <a:off x="4191000" y="2590801"/>
            <a:ext cx="5760640" cy="672075"/>
          </a:xfrm>
          <a:prstGeom prst="rect">
            <a:avLst/>
          </a:prstGeom>
          <a:ln w="19050">
            <a:prstDash val="sysDash"/>
          </a:ln>
        </p:spPr>
        <p:txBody>
          <a:bodyPr vert="horz" lIns="91425" tIns="91425" rIns="91425" bIns="91425" rtlCol="0" anchor="b" anchorCtr="0">
            <a:noAutofit/>
          </a:bodyPr>
          <a:lstStyle/>
          <a:p>
            <a:pPr algn="r"/>
            <a:r>
              <a:rPr lang="en" sz="2400" dirty="0"/>
              <a:t>Enterprise Environmental Factors Update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74989" y="4005066"/>
            <a:ext cx="803101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Faktor-faktor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lingkungan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perusahaan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dapat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diperbarui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sebagai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hasil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dari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proses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Mengembangkan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Tim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Proyek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termasuk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,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namun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tidak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terbatas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pada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,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administrasi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kepegawaian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,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catatan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pelatihan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karyawan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,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keterampilan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400" dirty="0" err="1">
                <a:solidFill>
                  <a:srgbClr val="2F2B20"/>
                </a:solidFill>
                <a:latin typeface="Trebuchet MS" pitchFamily="34" charset="0"/>
              </a:rPr>
              <a:t>penilaian</a:t>
            </a:r>
            <a:r>
              <a:rPr lang="en-US" sz="1400" dirty="0">
                <a:solidFill>
                  <a:srgbClr val="2F2B20"/>
                </a:solidFill>
                <a:latin typeface="Trebuchet MS" pitchFamily="34" charset="0"/>
              </a:rPr>
              <a:t>.</a:t>
            </a:r>
            <a:endParaRPr lang="id-ID" sz="1400" dirty="0">
              <a:solidFill>
                <a:srgbClr val="2F2B2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024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85B545-C108-413C-92A5-41127252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Ari_Human Resource Management.mp4">
            <a:hlinkClick r:id="" action="ppaction://media"/>
            <a:extLst>
              <a:ext uri="{FF2B5EF4-FFF2-40B4-BE49-F238E27FC236}">
                <a16:creationId xmlns:a16="http://schemas.microsoft.com/office/drawing/2014/main" id="{D4B8B375-D408-4280-9D87-56DF2DC9D4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99930" y="408541"/>
            <a:ext cx="10102670" cy="53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ctrTitle"/>
          </p:nvPr>
        </p:nvSpPr>
        <p:spPr>
          <a:xfrm>
            <a:off x="3833352" y="4041535"/>
            <a:ext cx="5214599" cy="15463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Manage Project Team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8458201" y="5251600"/>
            <a:ext cx="1760399" cy="16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12000" b="1" dirty="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808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26" y="362252"/>
            <a:ext cx="7151075" cy="4971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726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5520" y="260650"/>
            <a:ext cx="790188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Contoh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keterampilan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interpersonal yang paling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sering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digunakan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oleh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manajer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proyek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,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meliputi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: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/>
            <a:r>
              <a:rPr lang="en-US" sz="1600" b="1" dirty="0">
                <a:solidFill>
                  <a:srgbClr val="2F2B20"/>
                </a:solidFill>
                <a:latin typeface="Trebuchet MS" pitchFamily="34" charset="0"/>
              </a:rPr>
              <a:t>• </a:t>
            </a:r>
            <a:r>
              <a:rPr lang="en-US" sz="1600" b="1" dirty="0" err="1">
                <a:solidFill>
                  <a:srgbClr val="2F2B20"/>
                </a:solidFill>
                <a:latin typeface="Trebuchet MS" pitchFamily="34" charset="0"/>
              </a:rPr>
              <a:t>Kepemimpinan</a:t>
            </a:r>
            <a:endParaRPr lang="en-US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/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Proyek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berhasil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,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memerlukan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keterampilan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kepemimpinan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kuat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.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Kepemimpinan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penting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melalui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semua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fase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siklus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hidup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proyek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. Ada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beberapa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teori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kepemimpinan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mendefinisikan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gaya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kepemimpinan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harus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digunakan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sebagai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diperlukan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setiap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situasi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atau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tim.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Hal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ini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terutama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penting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mengkomunikasikan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visi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menginspirasi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proyek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mencapai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kinerja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terbaik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.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/>
            <a:r>
              <a:rPr lang="en-US" sz="1600" b="1" dirty="0">
                <a:solidFill>
                  <a:srgbClr val="2F2B20"/>
                </a:solidFill>
                <a:latin typeface="Trebuchet MS" pitchFamily="34" charset="0"/>
              </a:rPr>
              <a:t>• </a:t>
            </a:r>
            <a:r>
              <a:rPr lang="en-US" sz="1600" b="1" dirty="0" err="1">
                <a:solidFill>
                  <a:srgbClr val="2F2B20"/>
                </a:solidFill>
                <a:latin typeface="Trebuchet MS" pitchFamily="34" charset="0"/>
              </a:rPr>
              <a:t>Mempengaruhi</a:t>
            </a:r>
            <a:endParaRPr lang="en-US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/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Karena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manajer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proyek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sering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memiliki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kewenangan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langsung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atas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anggota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dalam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lingkungan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matrix,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kemampuan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mereka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mempengaruhi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stakeholder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secara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tepat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waktu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sangat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penting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keberhasilan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proyek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.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/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Keterampilan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utama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mempengaruhi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meliputi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: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/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Kemampuan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menjadi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poin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,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persuasif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jelas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mengartikulasikan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;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/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keterampilan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tingkat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tinggi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mendengarkan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aktif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efektif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;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/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Kesadaran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pertimbangan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dalam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berbagai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perspektif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dalam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situasi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apapun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.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/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Mengumpulkan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informasi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relevan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penting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menangani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masalah-masalah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penting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mencapai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kesepakatan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tetap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menjaga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rasa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saling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percaya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.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135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6362" y="356660"/>
            <a:ext cx="77548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2F2B20"/>
                </a:solidFill>
              </a:rPr>
              <a:t>• </a:t>
            </a:r>
            <a:r>
              <a:rPr lang="en-US" sz="1600" b="1" dirty="0" err="1">
                <a:solidFill>
                  <a:srgbClr val="2F2B20"/>
                </a:solidFill>
                <a:latin typeface="Trebuchet MS" pitchFamily="34" charset="0"/>
              </a:rPr>
              <a:t>Pengambilan</a:t>
            </a:r>
            <a:r>
              <a:rPr lang="en-US" sz="1600" b="1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b="1" dirty="0" err="1">
                <a:solidFill>
                  <a:srgbClr val="2F2B20"/>
                </a:solidFill>
                <a:latin typeface="Trebuchet MS" pitchFamily="34" charset="0"/>
              </a:rPr>
              <a:t>keputusan</a:t>
            </a:r>
            <a:r>
              <a:rPr lang="en-US" sz="1600" b="1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600" b="1" dirty="0" err="1">
                <a:solidFill>
                  <a:srgbClr val="2F2B20"/>
                </a:solidFill>
                <a:latin typeface="Trebuchet MS" pitchFamily="34" charset="0"/>
              </a:rPr>
              <a:t>efektif</a:t>
            </a:r>
            <a:endParaRPr lang="en-US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Hal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ini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melibatkan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kemampuan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bernegosiasi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mempengaruhi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organisasi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manajemen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proyek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.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Beberapa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pedoman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untuk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pengambilan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keputusan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meliputi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: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Fokus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pada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tujuan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,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Ikuti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proses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pengambilan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keputusan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,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Pelajari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faktor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lingkungan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,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Menganalisis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informasi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yang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tersedia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,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Mengembangkan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kualitas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pribadi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dari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anggota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,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Merangsang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kreativitas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tim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, dan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○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Mengelola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</a:t>
            </a:r>
            <a:r>
              <a:rPr lang="en-US" sz="1600" dirty="0" err="1">
                <a:solidFill>
                  <a:srgbClr val="2F2B20"/>
                </a:solidFill>
                <a:latin typeface="Trebuchet MS" pitchFamily="34" charset="0"/>
              </a:rPr>
              <a:t>risiko</a:t>
            </a:r>
            <a:r>
              <a:rPr lang="en-US" sz="1600" dirty="0">
                <a:solidFill>
                  <a:srgbClr val="2F2B20"/>
                </a:solidFill>
                <a:latin typeface="Trebuchet MS" pitchFamily="34" charset="0"/>
              </a:rPr>
              <a:t> .</a:t>
            </a: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  <a:p>
            <a:pPr algn="just">
              <a:lnSpc>
                <a:spcPct val="150000"/>
              </a:lnSpc>
            </a:pPr>
            <a:endParaRPr lang="id-ID" sz="1600" dirty="0">
              <a:solidFill>
                <a:srgbClr val="2F2B2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8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721A-6EC4-4B0E-987F-9ECD62B5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C0756-CBB8-44FF-B9AC-4A91D3957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fajarbaskoro.blogspot.com</a:t>
            </a:r>
          </a:p>
          <a:p>
            <a:r>
              <a:rPr lang="en-US" dirty="0"/>
              <a:t>Tel-U</a:t>
            </a:r>
          </a:p>
          <a:p>
            <a:r>
              <a:rPr lang="en-ID" dirty="0">
                <a:hlinkClick r:id="rId2"/>
              </a:rPr>
              <a:t>https://pt.slideshare.net/tungpham42/human-resource-plan-v2/8</a:t>
            </a:r>
            <a:endParaRPr lang="en-US" dirty="0"/>
          </a:p>
          <a:p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37A20-9B4A-4123-B42D-05781AA9A9D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08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2574-1241-468C-B8C6-50B382FA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787F-08CD-4F1F-9864-0B38ED26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 fontAlgn="base"/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Project human resource management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merupakan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proses </a:t>
            </a:r>
            <a:r>
              <a:rPr lang="en-ID" sz="160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mengorganisasikan</a:t>
            </a:r>
            <a:r>
              <a:rPr lang="en-ID" sz="16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dan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mengelola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atau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menempatkan</a:t>
            </a:r>
            <a:r>
              <a:rPr lang="en-ID" sz="16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orang-orang 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yang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terlibat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dalam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proyek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sehingga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orang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tersebut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ID" sz="16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dimanfaatkan</a:t>
            </a:r>
            <a:r>
              <a:rPr lang="en-ID" sz="16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potensinya</a:t>
            </a:r>
            <a:r>
              <a:rPr lang="en-ID" sz="16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secara</a:t>
            </a:r>
            <a:r>
              <a:rPr lang="en-ID" sz="16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1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efektif</a:t>
            </a:r>
            <a:r>
              <a:rPr lang="en-ID" sz="1600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dan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efisien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just" fontAlgn="base"/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Pelaku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yang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dilibatkan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yaitu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mencakup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600" b="0" i="0" dirty="0" err="1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semua</a:t>
            </a:r>
            <a:r>
              <a:rPr lang="en-ID" sz="16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stakeholder.</a:t>
            </a:r>
          </a:p>
          <a:p>
            <a:pPr marL="360000" marR="0" lvl="0" indent="-36000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A877"/>
              </a:buClr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Manajemen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human resource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dibutuhkan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dalam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proyek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,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untuk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memastikan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bahwa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tenaga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ahli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yang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ditugaskan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kompeten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dan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telah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bekerja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secara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profesional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. </a:t>
            </a:r>
          </a:p>
          <a:p>
            <a:pPr marL="360000" marR="0" lvl="0" indent="-360000" algn="just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4A877"/>
              </a:buClr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Manajemen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Human resource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merupakan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proses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mengorganisasikan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dan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menempatkan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orang-orang yang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terlibat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dalam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proyek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,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sehingga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orang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tersebut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dapat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dimanfaatkan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potensinya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secara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efektif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dan </a:t>
            </a:r>
            <a:r>
              <a:rPr kumimoji="0" lang="en-ID" sz="1600" b="0" i="0" u="none" strike="noStrike" kern="1200" cap="none" spc="5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efisien</a:t>
            </a:r>
            <a:r>
              <a:rPr kumimoji="0" lang="en-ID" sz="1600" b="0" i="0" u="none" strike="noStrike" kern="1200" cap="none" spc="5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.</a:t>
            </a:r>
            <a:endParaRPr lang="en-ID" sz="1600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br>
              <a:rPr lang="en-ID" sz="1600" dirty="0"/>
            </a:b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30833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1847528" y="533400"/>
            <a:ext cx="7139880" cy="954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lvl="0" algn="l"/>
            <a:r>
              <a:rPr lang="en-GB" sz="4000" dirty="0" err="1"/>
              <a:t>Gambaran</a:t>
            </a:r>
            <a:r>
              <a:rPr lang="en-GB" sz="4000" dirty="0"/>
              <a:t> Proses </a:t>
            </a:r>
            <a:r>
              <a:rPr lang="en-GB" sz="4000" dirty="0" err="1"/>
              <a:t>Manajemen</a:t>
            </a:r>
            <a:r>
              <a:rPr lang="en-GB" sz="4000" dirty="0"/>
              <a:t> </a:t>
            </a:r>
            <a:br>
              <a:rPr lang="en-GB" sz="4000" dirty="0"/>
            </a:br>
            <a:r>
              <a:rPr lang="en-GB" sz="4000" dirty="0" err="1"/>
              <a:t>Sumber</a:t>
            </a:r>
            <a:r>
              <a:rPr lang="en-GB" sz="4000" dirty="0"/>
              <a:t> </a:t>
            </a:r>
            <a:r>
              <a:rPr lang="en-GB" sz="4000" dirty="0" err="1"/>
              <a:t>Daya</a:t>
            </a:r>
            <a:r>
              <a:rPr lang="en-GB" sz="4000" dirty="0"/>
              <a:t> </a:t>
            </a:r>
            <a:r>
              <a:rPr lang="en-GB" sz="4000" dirty="0" err="1"/>
              <a:t>Manusia</a:t>
            </a:r>
            <a:endParaRPr lang="en" sz="4000" dirty="0"/>
          </a:p>
        </p:txBody>
      </p:sp>
      <p:sp>
        <p:nvSpPr>
          <p:cNvPr id="2" name="Rounded Rectangle 1"/>
          <p:cNvSpPr/>
          <p:nvPr/>
        </p:nvSpPr>
        <p:spPr>
          <a:xfrm>
            <a:off x="2057400" y="1617623"/>
            <a:ext cx="1872208" cy="3456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F2B20"/>
                </a:solidFill>
              </a:rPr>
              <a:t>Plan Human Resource Management</a:t>
            </a:r>
          </a:p>
          <a:p>
            <a:pPr algn="ctr"/>
            <a:endParaRPr lang="en-GB" b="1" dirty="0">
              <a:solidFill>
                <a:srgbClr val="2F2B20"/>
              </a:solidFill>
            </a:endParaRPr>
          </a:p>
          <a:p>
            <a:pPr algn="ctr"/>
            <a:r>
              <a:rPr lang="en-US" sz="1100" dirty="0">
                <a:solidFill>
                  <a:srgbClr val="2F2B20"/>
                </a:solidFill>
              </a:rPr>
              <a:t>Proses </a:t>
            </a:r>
            <a:r>
              <a:rPr lang="en-US" sz="1100" dirty="0" err="1">
                <a:solidFill>
                  <a:srgbClr val="2F2B20"/>
                </a:solidFill>
              </a:rPr>
              <a:t>identifikasi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dan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dokumentasi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peran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proyek</a:t>
            </a:r>
            <a:r>
              <a:rPr lang="en-US" sz="1100" dirty="0">
                <a:solidFill>
                  <a:srgbClr val="2F2B20"/>
                </a:solidFill>
              </a:rPr>
              <a:t>, </a:t>
            </a:r>
            <a:r>
              <a:rPr lang="en-US" sz="1100" dirty="0" err="1">
                <a:solidFill>
                  <a:srgbClr val="2F2B20"/>
                </a:solidFill>
              </a:rPr>
              <a:t>tanggung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jawab</a:t>
            </a:r>
            <a:r>
              <a:rPr lang="en-US" sz="1100" dirty="0">
                <a:solidFill>
                  <a:srgbClr val="2F2B20"/>
                </a:solidFill>
              </a:rPr>
              <a:t>, </a:t>
            </a:r>
            <a:r>
              <a:rPr lang="en-US" sz="1100" dirty="0" err="1">
                <a:solidFill>
                  <a:srgbClr val="2F2B20"/>
                </a:solidFill>
              </a:rPr>
              <a:t>keterampilan</a:t>
            </a:r>
            <a:r>
              <a:rPr lang="en-US" sz="1100" dirty="0">
                <a:solidFill>
                  <a:srgbClr val="2F2B20"/>
                </a:solidFill>
              </a:rPr>
              <a:t> yang </a:t>
            </a:r>
            <a:r>
              <a:rPr lang="en-US" sz="1100" dirty="0" err="1">
                <a:solidFill>
                  <a:srgbClr val="2F2B20"/>
                </a:solidFill>
              </a:rPr>
              <a:t>dibutuhkan</a:t>
            </a:r>
            <a:r>
              <a:rPr lang="en-US" sz="1100" dirty="0">
                <a:solidFill>
                  <a:srgbClr val="2F2B20"/>
                </a:solidFill>
              </a:rPr>
              <a:t>, </a:t>
            </a:r>
            <a:r>
              <a:rPr lang="en-US" sz="1100" dirty="0" err="1">
                <a:solidFill>
                  <a:srgbClr val="2F2B20"/>
                </a:solidFill>
              </a:rPr>
              <a:t>hubungan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pelaporan</a:t>
            </a:r>
            <a:r>
              <a:rPr lang="en-US" sz="1100" dirty="0">
                <a:solidFill>
                  <a:srgbClr val="2F2B20"/>
                </a:solidFill>
              </a:rPr>
              <a:t>, </a:t>
            </a:r>
            <a:r>
              <a:rPr lang="en-US" sz="1100" dirty="0" err="1">
                <a:solidFill>
                  <a:srgbClr val="2F2B20"/>
                </a:solidFill>
              </a:rPr>
              <a:t>dan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menciptakan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rencana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manajemen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kepegawaian</a:t>
            </a:r>
            <a:endParaRPr lang="en-US" sz="1100" dirty="0">
              <a:solidFill>
                <a:srgbClr val="2F2B2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7115" y="1617623"/>
            <a:ext cx="1872208" cy="3456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F2B20"/>
                </a:solidFill>
              </a:rPr>
              <a:t>Acquire Project Team</a:t>
            </a:r>
          </a:p>
          <a:p>
            <a:pPr algn="ctr"/>
            <a:endParaRPr lang="en-GB" b="1" dirty="0">
              <a:solidFill>
                <a:srgbClr val="2F2B20"/>
              </a:solidFill>
            </a:endParaRPr>
          </a:p>
          <a:p>
            <a:pPr algn="ctr"/>
            <a:r>
              <a:rPr lang="en-US" sz="1100" dirty="0">
                <a:solidFill>
                  <a:srgbClr val="2F2B20"/>
                </a:solidFill>
              </a:rPr>
              <a:t>Proses </a:t>
            </a:r>
            <a:r>
              <a:rPr lang="en-US" sz="1100" dirty="0" err="1">
                <a:solidFill>
                  <a:srgbClr val="2F2B20"/>
                </a:solidFill>
              </a:rPr>
              <a:t>mengkonfirmasikan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ketersediaan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sumber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daya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manusia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dan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memperoleh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tim</a:t>
            </a:r>
            <a:r>
              <a:rPr lang="en-US" sz="1100" dirty="0">
                <a:solidFill>
                  <a:srgbClr val="2F2B20"/>
                </a:solidFill>
              </a:rPr>
              <a:t> yang </a:t>
            </a:r>
            <a:r>
              <a:rPr lang="en-US" sz="1100" dirty="0" err="1">
                <a:solidFill>
                  <a:srgbClr val="2F2B20"/>
                </a:solidFill>
              </a:rPr>
              <a:t>diperlukan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untuk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menyelesaikan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kegiatan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proyek</a:t>
            </a:r>
            <a:endParaRPr lang="en-US" sz="1100" dirty="0">
              <a:solidFill>
                <a:srgbClr val="2F2B2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819323" y="1617623"/>
            <a:ext cx="1872208" cy="3456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F2B20"/>
                </a:solidFill>
              </a:rPr>
              <a:t>Develop Project Team</a:t>
            </a:r>
          </a:p>
          <a:p>
            <a:pPr algn="ctr"/>
            <a:endParaRPr lang="en-GB" b="1" dirty="0">
              <a:solidFill>
                <a:srgbClr val="2F2B20"/>
              </a:solidFill>
            </a:endParaRPr>
          </a:p>
          <a:p>
            <a:pPr algn="ctr"/>
            <a:r>
              <a:rPr lang="en-US" sz="1100" dirty="0">
                <a:solidFill>
                  <a:srgbClr val="2F2B20"/>
                </a:solidFill>
              </a:rPr>
              <a:t>Proses </a:t>
            </a:r>
            <a:r>
              <a:rPr lang="en-US" sz="1100" dirty="0" err="1">
                <a:solidFill>
                  <a:srgbClr val="2F2B20"/>
                </a:solidFill>
              </a:rPr>
              <a:t>peningkatan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kompetensi</a:t>
            </a:r>
            <a:r>
              <a:rPr lang="en-US" sz="1100" dirty="0">
                <a:solidFill>
                  <a:srgbClr val="2F2B20"/>
                </a:solidFill>
              </a:rPr>
              <a:t>, </a:t>
            </a:r>
            <a:r>
              <a:rPr lang="en-US" sz="1100" dirty="0" err="1">
                <a:solidFill>
                  <a:srgbClr val="2F2B20"/>
                </a:solidFill>
              </a:rPr>
              <a:t>interaksi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anggota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tim</a:t>
            </a:r>
            <a:r>
              <a:rPr lang="en-US" sz="1100" dirty="0">
                <a:solidFill>
                  <a:srgbClr val="2F2B20"/>
                </a:solidFill>
              </a:rPr>
              <a:t>, </a:t>
            </a:r>
            <a:r>
              <a:rPr lang="en-US" sz="1100" dirty="0" err="1">
                <a:solidFill>
                  <a:srgbClr val="2F2B20"/>
                </a:solidFill>
              </a:rPr>
              <a:t>dan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lingkungan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tim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secara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keseluruhan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untuk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meningkatkan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kinerja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proyek</a:t>
            </a:r>
            <a:endParaRPr lang="en-US" sz="1100" dirty="0">
              <a:solidFill>
                <a:srgbClr val="2F2B2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91531" y="1617623"/>
            <a:ext cx="1872208" cy="34563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F2B20"/>
                </a:solidFill>
              </a:rPr>
              <a:t>Manage Project Team</a:t>
            </a:r>
          </a:p>
          <a:p>
            <a:pPr algn="ctr"/>
            <a:endParaRPr lang="en-GB" b="1" dirty="0">
              <a:solidFill>
                <a:srgbClr val="2F2B20"/>
              </a:solidFill>
            </a:endParaRPr>
          </a:p>
          <a:p>
            <a:pPr algn="ctr"/>
            <a:r>
              <a:rPr lang="en-US" sz="1100" dirty="0">
                <a:solidFill>
                  <a:srgbClr val="2F2B20"/>
                </a:solidFill>
              </a:rPr>
              <a:t>Proses </a:t>
            </a:r>
            <a:r>
              <a:rPr lang="en-US" sz="1100" dirty="0" err="1">
                <a:solidFill>
                  <a:srgbClr val="2F2B20"/>
                </a:solidFill>
              </a:rPr>
              <a:t>pelacakan</a:t>
            </a:r>
            <a:r>
              <a:rPr lang="en-US" sz="1100" dirty="0">
                <a:solidFill>
                  <a:srgbClr val="2F2B20"/>
                </a:solidFill>
              </a:rPr>
              <a:t>  </a:t>
            </a:r>
            <a:r>
              <a:rPr lang="en-US" sz="1100" dirty="0" err="1">
                <a:solidFill>
                  <a:srgbClr val="2F2B20"/>
                </a:solidFill>
              </a:rPr>
              <a:t>kinerja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anggota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tim</a:t>
            </a:r>
            <a:r>
              <a:rPr lang="en-US" sz="1100" dirty="0">
                <a:solidFill>
                  <a:srgbClr val="2F2B20"/>
                </a:solidFill>
              </a:rPr>
              <a:t>, </a:t>
            </a:r>
            <a:r>
              <a:rPr lang="en-US" sz="1100" dirty="0" err="1">
                <a:solidFill>
                  <a:srgbClr val="2F2B20"/>
                </a:solidFill>
              </a:rPr>
              <a:t>memberikan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umpan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balik</a:t>
            </a:r>
            <a:r>
              <a:rPr lang="en-US" sz="1100" dirty="0">
                <a:solidFill>
                  <a:srgbClr val="2F2B20"/>
                </a:solidFill>
              </a:rPr>
              <a:t>, </a:t>
            </a:r>
            <a:r>
              <a:rPr lang="en-US" sz="1100" dirty="0" err="1">
                <a:solidFill>
                  <a:srgbClr val="2F2B20"/>
                </a:solidFill>
              </a:rPr>
              <a:t>menyelesaikan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masalah</a:t>
            </a:r>
            <a:r>
              <a:rPr lang="en-US" sz="1100" dirty="0">
                <a:solidFill>
                  <a:srgbClr val="2F2B20"/>
                </a:solidFill>
              </a:rPr>
              <a:t>, </a:t>
            </a:r>
            <a:r>
              <a:rPr lang="en-US" sz="1100" dirty="0" err="1">
                <a:solidFill>
                  <a:srgbClr val="2F2B20"/>
                </a:solidFill>
              </a:rPr>
              <a:t>dan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mengelola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perubahan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untuk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mengoptimalkan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kinerja</a:t>
            </a:r>
            <a:r>
              <a:rPr lang="en-US" sz="1100" dirty="0">
                <a:solidFill>
                  <a:srgbClr val="2F2B20"/>
                </a:solidFill>
              </a:rPr>
              <a:t> </a:t>
            </a:r>
            <a:r>
              <a:rPr lang="en-US" sz="1100" dirty="0" err="1">
                <a:solidFill>
                  <a:srgbClr val="2F2B20"/>
                </a:solidFill>
              </a:rPr>
              <a:t>proyek</a:t>
            </a:r>
            <a:endParaRPr lang="en-US" sz="1100" dirty="0">
              <a:solidFill>
                <a:srgbClr val="2F2B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3920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ctrTitle"/>
          </p:nvPr>
        </p:nvSpPr>
        <p:spPr>
          <a:xfrm>
            <a:off x="3833352" y="4041535"/>
            <a:ext cx="5214599" cy="15463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Plan Human Resource Management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8458201" y="5181600"/>
            <a:ext cx="1760399" cy="160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sz="12000" b="1" dirty="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043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3071665" y="2276874"/>
            <a:ext cx="6104099" cy="109319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buNone/>
            </a:pPr>
            <a:r>
              <a:rPr lang="en-US" sz="2000" dirty="0"/>
              <a:t>Proses </a:t>
            </a:r>
            <a:r>
              <a:rPr lang="en-US" sz="2000" dirty="0" err="1"/>
              <a:t>mengidentifikasi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mendokumentasikan</a:t>
            </a:r>
            <a:r>
              <a:rPr lang="en-US" sz="2000" dirty="0"/>
              <a:t> </a:t>
            </a:r>
            <a:r>
              <a:rPr lang="en-US" sz="2000" dirty="0" err="1"/>
              <a:t>peran</a:t>
            </a:r>
            <a:r>
              <a:rPr lang="en-US" sz="2000" dirty="0"/>
              <a:t> </a:t>
            </a:r>
            <a:r>
              <a:rPr lang="en-US" sz="2000" dirty="0" err="1"/>
              <a:t>proyek</a:t>
            </a:r>
            <a:r>
              <a:rPr lang="en-US" sz="2000" dirty="0"/>
              <a:t>, </a:t>
            </a:r>
            <a:r>
              <a:rPr lang="en-US" sz="2000" dirty="0" err="1"/>
              <a:t>tanggung</a:t>
            </a:r>
            <a:r>
              <a:rPr lang="en-US" sz="2000" dirty="0"/>
              <a:t> </a:t>
            </a:r>
            <a:r>
              <a:rPr lang="en-US" sz="2000" dirty="0" err="1"/>
              <a:t>jawab</a:t>
            </a:r>
            <a:r>
              <a:rPr lang="en-US" sz="2000" dirty="0"/>
              <a:t>, </a:t>
            </a:r>
            <a:r>
              <a:rPr lang="en-US" sz="2000" dirty="0" err="1"/>
              <a:t>keterampilan</a:t>
            </a:r>
            <a:r>
              <a:rPr lang="en-US" sz="2000" dirty="0"/>
              <a:t> yang </a:t>
            </a:r>
            <a:r>
              <a:rPr lang="en-US" sz="2000" dirty="0" err="1"/>
              <a:t>dibutuhkan</a:t>
            </a:r>
            <a:r>
              <a:rPr lang="en-US" sz="2000" dirty="0"/>
              <a:t>, </a:t>
            </a:r>
            <a:r>
              <a:rPr lang="en-US" sz="2000" dirty="0" err="1"/>
              <a:t>hubungan</a:t>
            </a:r>
            <a:r>
              <a:rPr lang="en-US" sz="2000" dirty="0"/>
              <a:t> </a:t>
            </a:r>
            <a:r>
              <a:rPr lang="en-US" sz="2000" dirty="0" err="1"/>
              <a:t>pelaporan</a:t>
            </a:r>
            <a:r>
              <a:rPr lang="en-US" sz="2000" dirty="0"/>
              <a:t>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menciptakan</a:t>
            </a:r>
            <a:r>
              <a:rPr lang="en-US" sz="2000" dirty="0"/>
              <a:t> </a:t>
            </a:r>
            <a:r>
              <a:rPr lang="en-US" sz="2000" dirty="0" err="1"/>
              <a:t>rencana</a:t>
            </a:r>
            <a:r>
              <a:rPr lang="en-US" sz="2000" dirty="0"/>
              <a:t> </a:t>
            </a: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kepegawaian</a:t>
            </a:r>
            <a:endParaRPr lang="e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27648" y="4197087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Manfaat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utama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dari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proses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ini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adalah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menetapkan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peran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dan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tanggung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jawab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proyek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,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bagan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organisasi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proyek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,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dan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manajemen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kepegawaian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Rencana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termasuk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jadwal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untuk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akuisisi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staf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dan</a:t>
            </a:r>
            <a:r>
              <a:rPr lang="en-US" dirty="0">
                <a:solidFill>
                  <a:srgbClr val="2F2B20"/>
                </a:solidFill>
                <a:latin typeface="Cooper Black" pitchFamily="18" charset="0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ooper Black" pitchFamily="18" charset="0"/>
              </a:rPr>
              <a:t>rilis</a:t>
            </a:r>
            <a:endParaRPr lang="en-US" dirty="0">
              <a:solidFill>
                <a:srgbClr val="2F2B20"/>
              </a:solidFill>
              <a:latin typeface="Cooper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706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452669"/>
            <a:ext cx="6984776" cy="5760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068796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3A5E-9A64-4BAD-B64C-F0866CD5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1350-E657-4A63-8250-BF1E7B3DD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7170" name="Picture 2" descr="Inputs Activity Resource Requirements   Required people and competences for the project team    members Enterprise Envi...">
            <a:extLst>
              <a:ext uri="{FF2B5EF4-FFF2-40B4-BE49-F238E27FC236}">
                <a16:creationId xmlns:a16="http://schemas.microsoft.com/office/drawing/2014/main" id="{AB33BDF2-C01C-4F16-AC89-D85FE5893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33" y="828675"/>
            <a:ext cx="9297067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81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41FC22-C009-49B0-85A4-FA96FC88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Techniques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BCCEE-2C0B-469C-91E7-1A02BEF3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104" y="882651"/>
            <a:ext cx="6520070" cy="5610914"/>
          </a:xfrm>
        </p:spPr>
        <p:txBody>
          <a:bodyPr>
            <a:noAutofit/>
          </a:bodyPr>
          <a:lstStyle/>
          <a:p>
            <a:r>
              <a:rPr lang="en-GB" sz="1100" dirty="0"/>
              <a:t> </a:t>
            </a:r>
            <a:r>
              <a:rPr lang="en-US" sz="1100" b="1" dirty="0"/>
              <a:t>Hierarchical-type charts</a:t>
            </a:r>
          </a:p>
          <a:p>
            <a:pPr algn="just">
              <a:buNone/>
            </a:pPr>
            <a:r>
              <a:rPr lang="en-US" sz="1100" dirty="0">
                <a:latin typeface="Trebuchet MS" pitchFamily="34" charset="0"/>
              </a:rPr>
              <a:t>	</a:t>
            </a:r>
            <a:r>
              <a:rPr lang="en-US" sz="1100" dirty="0" err="1">
                <a:latin typeface="Trebuchet MS" pitchFamily="34" charset="0"/>
              </a:rPr>
              <a:t>Struktur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bagan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organisasi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tradisional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dapat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digunakan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untuk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menunjukkan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posisi</a:t>
            </a:r>
            <a:r>
              <a:rPr lang="en-US" sz="1100" dirty="0">
                <a:latin typeface="Trebuchet MS" pitchFamily="34" charset="0"/>
              </a:rPr>
              <a:t> dan </a:t>
            </a:r>
            <a:r>
              <a:rPr lang="en-US" sz="1100" dirty="0" err="1">
                <a:latin typeface="Trebuchet MS" pitchFamily="34" charset="0"/>
              </a:rPr>
              <a:t>hubungan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dalam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grafis</a:t>
            </a:r>
            <a:r>
              <a:rPr lang="en-US" sz="1100" dirty="0">
                <a:latin typeface="Trebuchet MS" pitchFamily="34" charset="0"/>
              </a:rPr>
              <a:t>, format top-down. </a:t>
            </a:r>
            <a:r>
              <a:rPr lang="en-US" sz="1100" dirty="0" err="1">
                <a:latin typeface="Trebuchet MS" pitchFamily="34" charset="0"/>
              </a:rPr>
              <a:t>Struktur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rincian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sumber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daya</a:t>
            </a:r>
            <a:r>
              <a:rPr lang="en-US" sz="1100" dirty="0">
                <a:latin typeface="Trebuchet MS" pitchFamily="34" charset="0"/>
              </a:rPr>
              <a:t> (RBS) </a:t>
            </a:r>
            <a:r>
              <a:rPr lang="en-US" sz="1100" dirty="0" err="1">
                <a:latin typeface="Trebuchet MS" pitchFamily="34" charset="0"/>
              </a:rPr>
              <a:t>adalah</a:t>
            </a:r>
            <a:r>
              <a:rPr lang="en-US" sz="1100" dirty="0">
                <a:latin typeface="Trebuchet MS" pitchFamily="34" charset="0"/>
              </a:rPr>
              <a:t> daftar </a:t>
            </a:r>
            <a:r>
              <a:rPr lang="en-US" sz="1100" dirty="0" err="1">
                <a:latin typeface="Trebuchet MS" pitchFamily="34" charset="0"/>
              </a:rPr>
              <a:t>hirarkis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sumber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daya</a:t>
            </a:r>
            <a:r>
              <a:rPr lang="en-US" sz="1100" dirty="0">
                <a:latin typeface="Trebuchet MS" pitchFamily="34" charset="0"/>
              </a:rPr>
              <a:t> yang </a:t>
            </a:r>
            <a:r>
              <a:rPr lang="en-US" sz="1100" dirty="0" err="1">
                <a:latin typeface="Trebuchet MS" pitchFamily="34" charset="0"/>
              </a:rPr>
              <a:t>terkait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berdasarkan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kategori</a:t>
            </a:r>
            <a:r>
              <a:rPr lang="en-US" sz="1100" dirty="0">
                <a:latin typeface="Trebuchet MS" pitchFamily="34" charset="0"/>
              </a:rPr>
              <a:t> dan </a:t>
            </a:r>
            <a:r>
              <a:rPr lang="en-US" sz="1100" dirty="0" err="1">
                <a:latin typeface="Trebuchet MS" pitchFamily="34" charset="0"/>
              </a:rPr>
              <a:t>jenis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sumber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daya</a:t>
            </a:r>
            <a:r>
              <a:rPr lang="en-US" sz="1100" dirty="0">
                <a:latin typeface="Trebuchet MS" pitchFamily="34" charset="0"/>
              </a:rPr>
              <a:t> yang </a:t>
            </a:r>
            <a:r>
              <a:rPr lang="en-US" sz="1100" dirty="0" err="1">
                <a:latin typeface="Trebuchet MS" pitchFamily="34" charset="0"/>
              </a:rPr>
              <a:t>digunakan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untuk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memfasilitasi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perencanaan</a:t>
            </a:r>
            <a:r>
              <a:rPr lang="en-US" sz="1100" dirty="0">
                <a:latin typeface="Trebuchet MS" pitchFamily="34" charset="0"/>
              </a:rPr>
              <a:t> dan </a:t>
            </a:r>
            <a:r>
              <a:rPr lang="en-US" sz="1100" dirty="0" err="1">
                <a:latin typeface="Trebuchet MS" pitchFamily="34" charset="0"/>
              </a:rPr>
              <a:t>pengendalian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pekerjaan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proyek</a:t>
            </a:r>
            <a:r>
              <a:rPr lang="en-US" sz="1100" dirty="0">
                <a:latin typeface="Trebuchet MS" pitchFamily="34" charset="0"/>
              </a:rPr>
              <a:t> </a:t>
            </a:r>
            <a:endParaRPr lang="id-ID" sz="1100" dirty="0">
              <a:latin typeface="Trebuchet MS" pitchFamily="34" charset="0"/>
            </a:endParaRPr>
          </a:p>
          <a:p>
            <a:pPr marL="285750" indent="-285750"/>
            <a:r>
              <a:rPr lang="en-US" sz="1100" b="1" dirty="0"/>
              <a:t>Matrix-based charts / RAM (Responsibility Assignment Matrix)</a:t>
            </a:r>
          </a:p>
          <a:p>
            <a:pPr>
              <a:buNone/>
            </a:pPr>
            <a:r>
              <a:rPr lang="en-US" sz="1100" dirty="0">
                <a:latin typeface="Trebuchet MS" pitchFamily="34" charset="0"/>
              </a:rPr>
              <a:t>	Grid yang </a:t>
            </a:r>
            <a:r>
              <a:rPr lang="en-US" sz="1100" dirty="0" err="1">
                <a:latin typeface="Trebuchet MS" pitchFamily="34" charset="0"/>
              </a:rPr>
              <a:t>menunjukkan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proyek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sumber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daya</a:t>
            </a:r>
            <a:r>
              <a:rPr lang="en-US" sz="1100" dirty="0">
                <a:latin typeface="Trebuchet MS" pitchFamily="34" charset="0"/>
              </a:rPr>
              <a:t> yang </a:t>
            </a:r>
            <a:r>
              <a:rPr lang="en-US" sz="1100" dirty="0" err="1">
                <a:latin typeface="Trebuchet MS" pitchFamily="34" charset="0"/>
              </a:rPr>
              <a:t>ditugaskan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untuk</a:t>
            </a:r>
            <a:r>
              <a:rPr lang="en-US" sz="1100" dirty="0">
                <a:latin typeface="Trebuchet MS" pitchFamily="34" charset="0"/>
              </a:rPr>
              <a:t> masing-masing </a:t>
            </a:r>
            <a:r>
              <a:rPr lang="en-US" sz="1100" dirty="0" err="1">
                <a:latin typeface="Trebuchet MS" pitchFamily="34" charset="0"/>
              </a:rPr>
              <a:t>paket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pekerjaan</a:t>
            </a:r>
            <a:r>
              <a:rPr lang="en-US" sz="1100" dirty="0">
                <a:latin typeface="Trebuchet MS" pitchFamily="34" charset="0"/>
              </a:rPr>
              <a:t> . Hal </a:t>
            </a:r>
            <a:r>
              <a:rPr lang="en-US" sz="1100" dirty="0" err="1">
                <a:latin typeface="Trebuchet MS" pitchFamily="34" charset="0"/>
              </a:rPr>
              <a:t>ini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digunakan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untuk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menggambarkan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hubungan</a:t>
            </a:r>
            <a:r>
              <a:rPr lang="en-US" sz="1100" dirty="0">
                <a:latin typeface="Trebuchet MS" pitchFamily="34" charset="0"/>
              </a:rPr>
              <a:t> Antara </a:t>
            </a:r>
            <a:r>
              <a:rPr lang="en-US" sz="1100" dirty="0" err="1">
                <a:latin typeface="Trebuchet MS" pitchFamily="34" charset="0"/>
              </a:rPr>
              <a:t>paket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pekerjaan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atau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kegiatan</a:t>
            </a:r>
            <a:r>
              <a:rPr lang="en-US" sz="1100" dirty="0">
                <a:latin typeface="Trebuchet MS" pitchFamily="34" charset="0"/>
              </a:rPr>
              <a:t> dan </a:t>
            </a:r>
            <a:r>
              <a:rPr lang="en-US" sz="1100" dirty="0" err="1">
                <a:latin typeface="Trebuchet MS" pitchFamily="34" charset="0"/>
              </a:rPr>
              <a:t>anggota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tim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proyek</a:t>
            </a:r>
            <a:r>
              <a:rPr lang="en-US" sz="1100" dirty="0">
                <a:latin typeface="Trebuchet MS" pitchFamily="34" charset="0"/>
              </a:rPr>
              <a:t>. Salah </a:t>
            </a:r>
            <a:r>
              <a:rPr lang="en-US" sz="1100" dirty="0" err="1">
                <a:latin typeface="Trebuchet MS" pitchFamily="34" charset="0"/>
              </a:rPr>
              <a:t>satu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contoh</a:t>
            </a:r>
            <a:r>
              <a:rPr lang="en-US" sz="1100" dirty="0">
                <a:latin typeface="Trebuchet MS" pitchFamily="34" charset="0"/>
              </a:rPr>
              <a:t> RAM </a:t>
            </a:r>
            <a:r>
              <a:rPr lang="en-US" sz="1100" dirty="0" err="1">
                <a:latin typeface="Trebuchet MS" pitchFamily="34" charset="0"/>
              </a:rPr>
              <a:t>adalah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sebuah</a:t>
            </a:r>
            <a:r>
              <a:rPr lang="en-US" sz="1100" dirty="0">
                <a:latin typeface="Trebuchet MS" pitchFamily="34" charset="0"/>
              </a:rPr>
              <a:t> RACI = (responsible, accountable, consult, and inform)</a:t>
            </a:r>
            <a:r>
              <a:rPr lang="en-GB" sz="1100" dirty="0">
                <a:latin typeface="Trebuchet MS" pitchFamily="34" charset="0"/>
              </a:rPr>
              <a:t> </a:t>
            </a:r>
            <a:r>
              <a:rPr lang="en-US" sz="1100" dirty="0">
                <a:latin typeface="Trebuchet MS" pitchFamily="34" charset="0"/>
              </a:rPr>
              <a:t>( </a:t>
            </a:r>
            <a:r>
              <a:rPr lang="en-US" sz="1100" dirty="0" err="1">
                <a:latin typeface="Trebuchet MS" pitchFamily="34" charset="0"/>
              </a:rPr>
              <a:t>bertanggung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jawab</a:t>
            </a:r>
            <a:r>
              <a:rPr lang="en-US" sz="1100" dirty="0">
                <a:latin typeface="Trebuchet MS" pitchFamily="34" charset="0"/>
              </a:rPr>
              <a:t> , </a:t>
            </a:r>
            <a:r>
              <a:rPr lang="en-US" sz="1100" dirty="0" err="1">
                <a:latin typeface="Trebuchet MS" pitchFamily="34" charset="0"/>
              </a:rPr>
              <a:t>akuntabel</a:t>
            </a:r>
            <a:r>
              <a:rPr lang="en-US" sz="1100" dirty="0">
                <a:latin typeface="Trebuchet MS" pitchFamily="34" charset="0"/>
              </a:rPr>
              <a:t> , </a:t>
            </a:r>
            <a:r>
              <a:rPr lang="en-US" sz="1100" dirty="0" err="1">
                <a:latin typeface="Trebuchet MS" pitchFamily="34" charset="0"/>
              </a:rPr>
              <a:t>berkonsultasi</a:t>
            </a:r>
            <a:r>
              <a:rPr lang="en-US" sz="1100" dirty="0">
                <a:latin typeface="Trebuchet MS" pitchFamily="34" charset="0"/>
              </a:rPr>
              <a:t>, dan </a:t>
            </a:r>
            <a:r>
              <a:rPr lang="en-US" sz="1100" dirty="0" err="1">
                <a:latin typeface="Trebuchet MS" pitchFamily="34" charset="0"/>
              </a:rPr>
              <a:t>menginformasikan</a:t>
            </a:r>
            <a:r>
              <a:rPr lang="en-US" sz="1100" dirty="0">
                <a:latin typeface="Trebuchet MS" pitchFamily="34" charset="0"/>
              </a:rPr>
              <a:t> )</a:t>
            </a:r>
          </a:p>
          <a:p>
            <a:pPr marL="285750" indent="-285750"/>
            <a:r>
              <a:rPr lang="en-US" sz="1100" b="1" dirty="0"/>
              <a:t>Text-oriented formats</a:t>
            </a:r>
          </a:p>
          <a:p>
            <a:pPr algn="just">
              <a:buNone/>
            </a:pPr>
            <a:r>
              <a:rPr lang="en-US" sz="1100" dirty="0">
                <a:latin typeface="Trebuchet MS" pitchFamily="34" charset="0"/>
              </a:rPr>
              <a:t>	</a:t>
            </a:r>
            <a:r>
              <a:rPr lang="en-US" sz="1100" dirty="0" err="1">
                <a:latin typeface="Trebuchet MS" pitchFamily="34" charset="0"/>
              </a:rPr>
              <a:t>Tanggung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jawab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anggota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tim</a:t>
            </a:r>
            <a:r>
              <a:rPr lang="en-US" sz="1100" dirty="0">
                <a:latin typeface="Trebuchet MS" pitchFamily="34" charset="0"/>
              </a:rPr>
              <a:t> yang </a:t>
            </a:r>
            <a:r>
              <a:rPr lang="en-US" sz="1100" dirty="0" err="1">
                <a:latin typeface="Trebuchet MS" pitchFamily="34" charset="0"/>
              </a:rPr>
              <a:t>membutuhkan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deskripsi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rinci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dapat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ditentukan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dalam</a:t>
            </a:r>
            <a:r>
              <a:rPr lang="en-US" sz="1100" dirty="0">
                <a:latin typeface="Trebuchet MS" pitchFamily="34" charset="0"/>
              </a:rPr>
              <a:t> format </a:t>
            </a:r>
            <a:r>
              <a:rPr lang="en-US" sz="1100" dirty="0" err="1">
                <a:latin typeface="Trebuchet MS" pitchFamily="34" charset="0"/>
              </a:rPr>
              <a:t>berorientasi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teks</a:t>
            </a:r>
            <a:r>
              <a:rPr lang="en-US" sz="1100" dirty="0">
                <a:latin typeface="Trebuchet MS" pitchFamily="34" charset="0"/>
              </a:rPr>
              <a:t>. </a:t>
            </a:r>
            <a:r>
              <a:rPr lang="en-US" sz="1100" dirty="0" err="1">
                <a:latin typeface="Trebuchet MS" pitchFamily="34" charset="0"/>
              </a:rPr>
              <a:t>Biasanya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dalam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bentuk</a:t>
            </a:r>
            <a:r>
              <a:rPr lang="en-US" sz="1100" dirty="0">
                <a:latin typeface="Trebuchet MS" pitchFamily="34" charset="0"/>
              </a:rPr>
              <a:t> garis </a:t>
            </a:r>
            <a:r>
              <a:rPr lang="en-US" sz="1100" dirty="0" err="1">
                <a:latin typeface="Trebuchet MS" pitchFamily="34" charset="0"/>
              </a:rPr>
              <a:t>besar</a:t>
            </a:r>
            <a:r>
              <a:rPr lang="en-US" sz="1100" dirty="0">
                <a:latin typeface="Trebuchet MS" pitchFamily="34" charset="0"/>
              </a:rPr>
              <a:t> (</a:t>
            </a:r>
            <a:r>
              <a:rPr lang="en-US" sz="1100" i="1" dirty="0">
                <a:latin typeface="Trebuchet MS" pitchFamily="34" charset="0"/>
              </a:rPr>
              <a:t>outline</a:t>
            </a:r>
            <a:r>
              <a:rPr lang="en-US" sz="1100" dirty="0">
                <a:latin typeface="Trebuchet MS" pitchFamily="34" charset="0"/>
              </a:rPr>
              <a:t>), </a:t>
            </a:r>
            <a:r>
              <a:rPr lang="en-US" sz="1100" dirty="0" err="1">
                <a:latin typeface="Trebuchet MS" pitchFamily="34" charset="0"/>
              </a:rPr>
              <a:t>dokumen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memberikan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informasi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seperti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tanggung</a:t>
            </a:r>
            <a:r>
              <a:rPr lang="en-US" sz="1100" dirty="0">
                <a:latin typeface="Trebuchet MS" pitchFamily="34" charset="0"/>
              </a:rPr>
              <a:t> </a:t>
            </a:r>
            <a:r>
              <a:rPr lang="en-US" sz="1100" dirty="0" err="1">
                <a:latin typeface="Trebuchet MS" pitchFamily="34" charset="0"/>
              </a:rPr>
              <a:t>jawab</a:t>
            </a:r>
            <a:r>
              <a:rPr lang="en-US" sz="1100" dirty="0">
                <a:latin typeface="Trebuchet MS" pitchFamily="34" charset="0"/>
              </a:rPr>
              <a:t>, </a:t>
            </a:r>
            <a:r>
              <a:rPr lang="en-US" sz="1100" dirty="0" err="1">
                <a:latin typeface="Trebuchet MS" pitchFamily="34" charset="0"/>
              </a:rPr>
              <a:t>wewenang</a:t>
            </a:r>
            <a:r>
              <a:rPr lang="en-US" sz="1100" dirty="0">
                <a:latin typeface="Trebuchet MS" pitchFamily="34" charset="0"/>
              </a:rPr>
              <a:t>, </a:t>
            </a:r>
            <a:r>
              <a:rPr lang="en-US" sz="1100" dirty="0" err="1">
                <a:latin typeface="Trebuchet MS" pitchFamily="34" charset="0"/>
              </a:rPr>
              <a:t>kompetensi</a:t>
            </a:r>
            <a:r>
              <a:rPr lang="en-US" sz="1100" dirty="0">
                <a:latin typeface="Trebuchet MS" pitchFamily="34" charset="0"/>
              </a:rPr>
              <a:t>, dan </a:t>
            </a:r>
            <a:r>
              <a:rPr lang="en-US" sz="1100" dirty="0" err="1">
                <a:latin typeface="Trebuchet MS" pitchFamily="34" charset="0"/>
              </a:rPr>
              <a:t>kualifikasi</a:t>
            </a:r>
            <a:r>
              <a:rPr lang="en-US" sz="1100" dirty="0"/>
              <a:t>. </a:t>
            </a:r>
            <a:r>
              <a:rPr lang="id-ID" sz="1100" dirty="0">
                <a:latin typeface="Trebuchet MS" pitchFamily="34" charset="0"/>
              </a:rPr>
              <a:t>Dokumen-dokumen ini dapat digunakan sebagai template untuk proyek-proyek masa depan, terutama ketika informasi tersebut diperbarui sepanjang proyek ini dengan menerapkan pelajaran yang diperoleh.</a:t>
            </a:r>
            <a:endParaRPr lang="en-US" sz="1100" dirty="0"/>
          </a:p>
          <a:p>
            <a:endParaRPr lang="en-ID" sz="1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b="1" dirty="0"/>
              <a:t>Organization charts and position descriptions</a:t>
            </a:r>
          </a:p>
        </p:txBody>
      </p:sp>
    </p:spTree>
    <p:extLst>
      <p:ext uri="{BB962C8B-B14F-4D97-AF65-F5344CB8AC3E}">
        <p14:creationId xmlns:p14="http://schemas.microsoft.com/office/powerpoint/2010/main" val="17891852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2E4E8"/>
      </a:lt2>
      <a:accent1>
        <a:srgbClr val="BC9D70"/>
      </a:accent1>
      <a:accent2>
        <a:srgbClr val="A5A567"/>
      </a:accent2>
      <a:accent3>
        <a:srgbClr val="94A877"/>
      </a:accent3>
      <a:accent4>
        <a:srgbClr val="77AE6D"/>
      </a:accent4>
      <a:accent5>
        <a:srgbClr val="7AAE87"/>
      </a:accent5>
      <a:accent6>
        <a:srgbClr val="6CAD97"/>
      </a:accent6>
      <a:hlink>
        <a:srgbClr val="6582AC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1228</Words>
  <Application>Microsoft Office PowerPoint</Application>
  <PresentationFormat>Widescreen</PresentationFormat>
  <Paragraphs>93</Paragraphs>
  <Slides>28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Avenir Next LT Pro</vt:lpstr>
      <vt:lpstr>Calibri</vt:lpstr>
      <vt:lpstr>Cooper Black</vt:lpstr>
      <vt:lpstr>Goudy Old Style</vt:lpstr>
      <vt:lpstr>Open Sans</vt:lpstr>
      <vt:lpstr>Oswald</vt:lpstr>
      <vt:lpstr>Trebuchet MS</vt:lpstr>
      <vt:lpstr>Wingdings</vt:lpstr>
      <vt:lpstr>FrostyVTI</vt:lpstr>
      <vt:lpstr>Project Human Resource Management</vt:lpstr>
      <vt:lpstr>PowerPoint Presentation</vt:lpstr>
      <vt:lpstr>PowerPoint Presentation</vt:lpstr>
      <vt:lpstr>Gambaran Proses Manajemen  Sumber Daya Manusia</vt:lpstr>
      <vt:lpstr>Plan Human Resource Management</vt:lpstr>
      <vt:lpstr>PowerPoint Presentation</vt:lpstr>
      <vt:lpstr>PowerPoint Presentation</vt:lpstr>
      <vt:lpstr>PowerPoint Presentation</vt:lpstr>
      <vt:lpstr>Tools and Techniques</vt:lpstr>
      <vt:lpstr>PowerPoint Presentation</vt:lpstr>
      <vt:lpstr>PowerPoint Presentation</vt:lpstr>
      <vt:lpstr>Outputs</vt:lpstr>
      <vt:lpstr>PowerPoint Presentation</vt:lpstr>
      <vt:lpstr>PowerPoint Presentation</vt:lpstr>
      <vt:lpstr>Acquire Project Team</vt:lpstr>
      <vt:lpstr>PowerPoint Presentation</vt:lpstr>
      <vt:lpstr>PowerPoint Presentation</vt:lpstr>
      <vt:lpstr>PowerPoint Presentation</vt:lpstr>
      <vt:lpstr>Develop Project Team</vt:lpstr>
      <vt:lpstr>PowerPoint Presentation</vt:lpstr>
      <vt:lpstr>PowerPoint Presentation</vt:lpstr>
      <vt:lpstr>Enterprise Environmental Factors Update</vt:lpstr>
      <vt:lpstr>PowerPoint Presentation</vt:lpstr>
      <vt:lpstr>Manage Project Team</vt:lpstr>
      <vt:lpstr>PowerPoint Presentation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Human Resource Management</dc:title>
  <dc:creator>Muhsin</dc:creator>
  <cp:lastModifiedBy>Muhsin</cp:lastModifiedBy>
  <cp:revision>9</cp:revision>
  <dcterms:created xsi:type="dcterms:W3CDTF">2021-03-26T04:21:26Z</dcterms:created>
  <dcterms:modified xsi:type="dcterms:W3CDTF">2021-03-28T23:32:42Z</dcterms:modified>
</cp:coreProperties>
</file>